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8" r:id="rId3"/>
    <p:sldId id="264" r:id="rId4"/>
    <p:sldId id="257" r:id="rId5"/>
    <p:sldId id="258" r:id="rId6"/>
    <p:sldId id="259" r:id="rId7"/>
    <p:sldId id="266" r:id="rId8"/>
    <p:sldId id="267" r:id="rId9"/>
    <p:sldId id="265" r:id="rId10"/>
    <p:sldId id="271" r:id="rId11"/>
    <p:sldId id="272" r:id="rId12"/>
    <p:sldId id="295" r:id="rId13"/>
    <p:sldId id="274" r:id="rId14"/>
    <p:sldId id="275" r:id="rId15"/>
    <p:sldId id="273" r:id="rId16"/>
    <p:sldId id="276" r:id="rId17"/>
    <p:sldId id="277" r:id="rId18"/>
    <p:sldId id="290" r:id="rId19"/>
    <p:sldId id="289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91" r:id="rId28"/>
    <p:sldId id="285" r:id="rId29"/>
    <p:sldId id="269" r:id="rId30"/>
    <p:sldId id="260" r:id="rId31"/>
    <p:sldId id="261" r:id="rId32"/>
    <p:sldId id="270" r:id="rId33"/>
    <p:sldId id="262" r:id="rId34"/>
    <p:sldId id="287" r:id="rId35"/>
    <p:sldId id="263" r:id="rId36"/>
    <p:sldId id="293" r:id="rId37"/>
    <p:sldId id="294" r:id="rId38"/>
    <p:sldId id="292" r:id="rId39"/>
    <p:sldId id="288" r:id="rId4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48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-624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33.png"/><Relationship Id="rId21" Type="http://schemas.openxmlformats.org/officeDocument/2006/relationships/image" Target="../media/image83.png"/><Relationship Id="rId7" Type="http://schemas.openxmlformats.org/officeDocument/2006/relationships/image" Target="../media/image3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34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43.png"/><Relationship Id="rId19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33.png"/><Relationship Id="rId21" Type="http://schemas.openxmlformats.org/officeDocument/2006/relationships/image" Target="../media/image99.png"/><Relationship Id="rId7" Type="http://schemas.openxmlformats.org/officeDocument/2006/relationships/image" Target="../media/image35.png"/><Relationship Id="rId12" Type="http://schemas.openxmlformats.org/officeDocument/2006/relationships/image" Target="../media/image92.png"/><Relationship Id="rId17" Type="http://schemas.openxmlformats.org/officeDocument/2006/relationships/image" Target="../media/image50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24" Type="http://schemas.openxmlformats.org/officeDocument/2006/relationships/image" Target="../media/image102.png"/><Relationship Id="rId5" Type="http://schemas.openxmlformats.org/officeDocument/2006/relationships/image" Target="../media/image34.png"/><Relationship Id="rId15" Type="http://schemas.openxmlformats.org/officeDocument/2006/relationships/image" Target="../media/image80.png"/><Relationship Id="rId23" Type="http://schemas.openxmlformats.org/officeDocument/2006/relationships/image" Target="../media/image101.png"/><Relationship Id="rId28" Type="http://schemas.openxmlformats.org/officeDocument/2006/relationships/image" Target="../media/image43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18" Type="http://schemas.openxmlformats.org/officeDocument/2006/relationships/image" Target="../media/image10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7" Type="http://schemas.openxmlformats.org/officeDocument/2006/relationships/image" Target="../media/image35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5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4.png"/><Relationship Id="rId24" Type="http://schemas.openxmlformats.org/officeDocument/2006/relationships/image" Target="../media/image104.png"/><Relationship Id="rId5" Type="http://schemas.openxmlformats.org/officeDocument/2006/relationships/image" Target="../media/image34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10" Type="http://schemas.openxmlformats.org/officeDocument/2006/relationships/image" Target="../media/image93.png"/><Relationship Id="rId19" Type="http://schemas.openxmlformats.org/officeDocument/2006/relationships/image" Target="../media/image90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33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3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5" Type="http://schemas.openxmlformats.org/officeDocument/2006/relationships/image" Target="../media/image3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6.png"/><Relationship Id="rId5" Type="http://schemas.openxmlformats.org/officeDocument/2006/relationships/image" Target="../media/image34.png"/><Relationship Id="rId10" Type="http://schemas.openxmlformats.org/officeDocument/2006/relationships/image" Target="../media/image113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7.png"/><Relationship Id="rId5" Type="http://schemas.openxmlformats.org/officeDocument/2006/relationships/image" Target="../media/image34.png"/><Relationship Id="rId10" Type="http://schemas.openxmlformats.org/officeDocument/2006/relationships/image" Target="../media/image126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31.png"/><Relationship Id="rId10" Type="http://schemas.openxmlformats.org/officeDocument/2006/relationships/image" Target="../media/image38.pn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1433513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862387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357688"/>
            <a:ext cx="73152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438400" y="2033588"/>
            <a:ext cx="731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MES 기반 음료 제조 공정 관리 </a:t>
            </a:r>
            <a:endParaRPr lang="en-US" sz="3600" b="1" dirty="0" smtClean="0">
              <a:solidFill>
                <a:srgbClr val="1F2937"/>
              </a:solidFill>
              <a:latin typeface="HY견고딕" pitchFamily="18" charset="-127"/>
              <a:ea typeface="HY견고딕" pitchFamily="18" charset="-127"/>
              <a:cs typeface="ui-sans-serif" pitchFamily="34" charset="-120"/>
            </a:endParaRPr>
          </a:p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시스템</a:t>
            </a:r>
            <a:endParaRPr 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706880" y="3100388"/>
            <a:ext cx="8778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 실행 시스템(Manufacturing Execution System) </a:t>
            </a:r>
            <a:r>
              <a:rPr lang="en-US" sz="1800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3차 </a:t>
            </a: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2667000" y="45862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팀명: </a:t>
            </a:r>
            <a:r>
              <a:rPr lang="en-US" sz="1500" b="1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또야또야 </a:t>
            </a:r>
            <a:r>
              <a:rPr lang="en-US" sz="1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V3.25</a:t>
            </a:r>
            <a:endParaRPr 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3"/>
          <p:cNvSpPr/>
          <p:nvPr/>
        </p:nvSpPr>
        <p:spPr>
          <a:xfrm>
            <a:off x="2667000" y="49291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350" b="1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김우영 / 심재원 / 양승국 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하용군 </a:t>
            </a:r>
            <a:r>
              <a:rPr lang="en-US" altLang="ko-KR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김동현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85117" y="2778826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스토리 보드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로그인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25699"/>
            <a:ext cx="8939463" cy="5510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헤더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1270631"/>
            <a:ext cx="8939463" cy="4420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대시 보드 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84697" y="712127"/>
            <a:ext cx="8870105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목표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92119" y="712126"/>
            <a:ext cx="8855261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지시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42999"/>
            <a:ext cx="8939463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작업 실적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48869" y="786269"/>
            <a:ext cx="8741760" cy="5389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품질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785947"/>
            <a:ext cx="8792254" cy="53899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불량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68683"/>
            <a:ext cx="8792254" cy="5224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불량 통계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41299"/>
            <a:ext cx="8792254" cy="52792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230088" y="2778826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팀 프로젝트 소개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742999"/>
            <a:ext cx="8325569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992361"/>
            <a:ext cx="8325569" cy="4977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783144"/>
            <a:ext cx="8126686" cy="5395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801688"/>
            <a:ext cx="8126686" cy="53584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메인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985122"/>
            <a:ext cx="8126686" cy="4991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설비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1028538"/>
            <a:ext cx="8126686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승인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105030"/>
            <a:ext cx="7771485" cy="4751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사용자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028538"/>
            <a:ext cx="7771485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마이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16100" y="979070"/>
            <a:ext cx="7485061" cy="47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75117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주요 기능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프로젝트 개요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7200" y="2038350"/>
            <a:ext cx="5562600" cy="2628900"/>
            <a:chOff x="457200" y="2038350"/>
            <a:chExt cx="5562600" cy="2628900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2038350"/>
              <a:ext cx="5562600" cy="262890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700" y="2686050"/>
              <a:ext cx="381000" cy="3810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75" y="2800350"/>
              <a:ext cx="171450" cy="1524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700" y="3371850"/>
              <a:ext cx="379661" cy="3810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1256" y="3486150"/>
              <a:ext cx="152400" cy="1524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700" y="4057650"/>
              <a:ext cx="381000" cy="3810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1525" y="4171950"/>
              <a:ext cx="133350" cy="152400"/>
            </a:xfrm>
            <a:prstGeom prst="rect">
              <a:avLst/>
            </a:prstGeom>
          </p:spPr>
        </p:pic>
        <p:sp>
          <p:nvSpPr>
            <p:cNvPr id="31" name="Text 1"/>
            <p:cNvSpPr/>
            <p:nvPr/>
          </p:nvSpPr>
          <p:spPr>
            <a:xfrm>
              <a:off x="647700" y="222885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기본 정보</a:t>
              </a:r>
              <a:endParaRPr lang="en-US" sz="1800" dirty="0"/>
            </a:p>
          </p:txBody>
        </p:sp>
        <p:sp>
          <p:nvSpPr>
            <p:cNvPr id="32" name="Text 2"/>
            <p:cNvSpPr/>
            <p:nvPr/>
          </p:nvSpPr>
          <p:spPr>
            <a:xfrm>
              <a:off x="1143000" y="2647950"/>
              <a:ext cx="1183481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프로젝트명</a:t>
              </a:r>
              <a:endParaRPr lang="en-US" sz="1200" dirty="0"/>
            </a:p>
          </p:txBody>
        </p:sp>
        <p:sp>
          <p:nvSpPr>
            <p:cNvPr id="33" name="Text 3"/>
            <p:cNvSpPr/>
            <p:nvPr/>
          </p:nvSpPr>
          <p:spPr>
            <a:xfrm>
              <a:off x="1143000" y="2876550"/>
              <a:ext cx="142017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MES 시스템</a:t>
              </a:r>
              <a:endParaRPr lang="en-US" sz="1200" dirty="0"/>
            </a:p>
          </p:txBody>
        </p:sp>
        <p:sp>
          <p:nvSpPr>
            <p:cNvPr id="34" name="Text 4"/>
            <p:cNvSpPr/>
            <p:nvPr/>
          </p:nvSpPr>
          <p:spPr>
            <a:xfrm>
              <a:off x="1141661" y="3219450"/>
              <a:ext cx="468763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목표</a:t>
              </a:r>
              <a:endParaRPr lang="en-US" sz="1200" dirty="0"/>
            </a:p>
          </p:txBody>
        </p:sp>
        <p:sp>
          <p:nvSpPr>
            <p:cNvPr id="35" name="Text 5"/>
            <p:cNvSpPr/>
            <p:nvPr/>
          </p:nvSpPr>
          <p:spPr>
            <a:xfrm>
              <a:off x="1141661" y="3448050"/>
              <a:ext cx="4687639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제조 공정을 디지털화하여 생산 및 품질 관리의 효율성을 극대화</a:t>
              </a:r>
              <a:endParaRPr lang="en-US" sz="1200" dirty="0"/>
            </a:p>
          </p:txBody>
        </p:sp>
        <p:sp>
          <p:nvSpPr>
            <p:cNvPr id="36" name="Text 6"/>
            <p:cNvSpPr/>
            <p:nvPr/>
          </p:nvSpPr>
          <p:spPr>
            <a:xfrm>
              <a:off x="1143000" y="4019550"/>
              <a:ext cx="281210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기간</a:t>
              </a:r>
              <a:endParaRPr lang="en-US" sz="1200" dirty="0"/>
            </a:p>
          </p:txBody>
        </p:sp>
        <p:sp>
          <p:nvSpPr>
            <p:cNvPr id="37" name="Text 7"/>
            <p:cNvSpPr/>
            <p:nvPr/>
          </p:nvSpPr>
          <p:spPr>
            <a:xfrm>
              <a:off x="1143000" y="4248150"/>
              <a:ext cx="337452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2025년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~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28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(3차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기간)</a:t>
              </a:r>
              <a:endParaRPr lang="en-US" sz="12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172200" y="2038350"/>
            <a:ext cx="5562600" cy="2628900"/>
            <a:chOff x="6172200" y="914400"/>
            <a:chExt cx="5562600" cy="2628900"/>
          </a:xfrm>
        </p:grpSpPr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200" y="914400"/>
              <a:ext cx="5562600" cy="26289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62700" y="1562100"/>
              <a:ext cx="381000" cy="3810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57950" y="1676400"/>
              <a:ext cx="190500" cy="1524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62700" y="2133600"/>
              <a:ext cx="381000" cy="3810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57950" y="2247900"/>
              <a:ext cx="190500" cy="152400"/>
            </a:xfrm>
            <a:prstGeom prst="rect">
              <a:avLst/>
            </a:prstGeom>
          </p:spPr>
        </p:pic>
        <p:sp>
          <p:nvSpPr>
            <p:cNvPr id="38" name="Text 8"/>
            <p:cNvSpPr/>
            <p:nvPr/>
          </p:nvSpPr>
          <p:spPr>
            <a:xfrm>
              <a:off x="6362700" y="110490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 정보</a:t>
              </a:r>
              <a:endParaRPr lang="en-US" sz="1800" dirty="0"/>
            </a:p>
          </p:txBody>
        </p:sp>
        <p:sp>
          <p:nvSpPr>
            <p:cNvPr id="39" name="Text 9"/>
            <p:cNvSpPr/>
            <p:nvPr/>
          </p:nvSpPr>
          <p:spPr>
            <a:xfrm>
              <a:off x="6858000" y="1524000"/>
              <a:ext cx="6096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팀명</a:t>
              </a:r>
              <a:endParaRPr lang="en-US" sz="1200" dirty="0"/>
            </a:p>
          </p:txBody>
        </p:sp>
        <p:sp>
          <p:nvSpPr>
            <p:cNvPr id="40" name="Text 10"/>
            <p:cNvSpPr/>
            <p:nvPr/>
          </p:nvSpPr>
          <p:spPr>
            <a:xfrm>
              <a:off x="6858000" y="175260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또야또야</a:t>
              </a:r>
              <a:endParaRPr lang="en-US" sz="1200" dirty="0"/>
            </a:p>
          </p:txBody>
        </p:sp>
        <p:sp>
          <p:nvSpPr>
            <p:cNvPr id="41" name="Text 11"/>
            <p:cNvSpPr/>
            <p:nvPr/>
          </p:nvSpPr>
          <p:spPr>
            <a:xfrm>
              <a:off x="6858000" y="2095500"/>
              <a:ext cx="216961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+mj-ea"/>
                  <a:ea typeface="+mj-ea"/>
                  <a:cs typeface="ui-sans-serif" pitchFamily="34" charset="-120"/>
                </a:rPr>
                <a:t>팀원</a:t>
              </a:r>
              <a:endParaRPr lang="en-US" sz="1200" dirty="0">
                <a:latin typeface="+mj-ea"/>
                <a:ea typeface="+mj-ea"/>
              </a:endParaRPr>
            </a:p>
          </p:txBody>
        </p:sp>
        <p:sp>
          <p:nvSpPr>
            <p:cNvPr id="42" name="Text 12"/>
            <p:cNvSpPr/>
            <p:nvPr/>
          </p:nvSpPr>
          <p:spPr>
            <a:xfrm>
              <a:off x="6858000" y="2347850"/>
              <a:ext cx="48768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김동현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(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팀장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):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기획 및 전체 흐름 설계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발표자료 구성및 발표진행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</a:p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심재원 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프론트엔드</a:t>
              </a:r>
              <a:endParaRPr lang="en-US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하용군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백엔드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김우영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데이터베이스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 UI/UX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디자인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양승국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테스트 작업</a:t>
              </a:r>
              <a:endParaRPr 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104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050" y="12382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975" y="1376363"/>
            <a:ext cx="914400" cy="28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0" y="1104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413" y="12382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376363"/>
            <a:ext cx="914400" cy="28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1900" y="11049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3350" y="123825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2552700"/>
            <a:ext cx="3657600" cy="2286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27432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4850" y="28384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390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695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343400"/>
            <a:ext cx="3276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2552700"/>
            <a:ext cx="3657600" cy="2286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700" y="27432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6763" y="2838450"/>
            <a:ext cx="219075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390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6957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40005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7700" y="4343400"/>
            <a:ext cx="3276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3400" y="2552700"/>
            <a:ext cx="3657600" cy="2286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43900" y="27432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77250" y="283845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3909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6957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4000500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4343400"/>
            <a:ext cx="3276600" cy="3048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주요기능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(1)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실적 기능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83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39" name="Text 2"/>
          <p:cNvSpPr/>
          <p:nvPr/>
        </p:nvSpPr>
        <p:spPr>
          <a:xfrm>
            <a:off x="464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0" name="Text 3"/>
          <p:cNvSpPr/>
          <p:nvPr/>
        </p:nvSpPr>
        <p:spPr>
          <a:xfrm>
            <a:off x="845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41" name="Text 4"/>
          <p:cNvSpPr/>
          <p:nvPr/>
        </p:nvSpPr>
        <p:spPr>
          <a:xfrm>
            <a:off x="11430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42" name="Text 5"/>
          <p:cNvSpPr/>
          <p:nvPr/>
        </p:nvSpPr>
        <p:spPr>
          <a:xfrm>
            <a:off x="800100" y="33528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월별 및 일별 생산 목표 설정</a:t>
            </a:r>
            <a:endParaRPr lang="en-US" sz="1200" dirty="0"/>
          </a:p>
        </p:txBody>
      </p:sp>
      <p:sp>
        <p:nvSpPr>
          <p:cNvPr id="43" name="Text 6"/>
          <p:cNvSpPr/>
          <p:nvPr/>
        </p:nvSpPr>
        <p:spPr>
          <a:xfrm>
            <a:off x="800100" y="36576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계획의 기준점 제공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800100" y="39624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목표 달성률 파악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5715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"목표 설정 → 계획 기준"</a:t>
            </a:r>
            <a:endParaRPr lang="en-US" sz="1050" dirty="0"/>
          </a:p>
        </p:txBody>
      </p:sp>
      <p:sp>
        <p:nvSpPr>
          <p:cNvPr id="46" name="Text 9"/>
          <p:cNvSpPr/>
          <p:nvPr/>
        </p:nvSpPr>
        <p:spPr>
          <a:xfrm>
            <a:off x="50292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7" name="Text 10"/>
          <p:cNvSpPr/>
          <p:nvPr/>
        </p:nvSpPr>
        <p:spPr>
          <a:xfrm>
            <a:off x="4686300" y="3352800"/>
            <a:ext cx="1874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작업자/설비별 지시 발행</a:t>
            </a:r>
            <a:endParaRPr lang="en-US" sz="1200" dirty="0"/>
          </a:p>
        </p:txBody>
      </p:sp>
      <p:sp>
        <p:nvSpPr>
          <p:cNvPr id="48" name="Text 11"/>
          <p:cNvSpPr/>
          <p:nvPr/>
        </p:nvSpPr>
        <p:spPr>
          <a:xfrm>
            <a:off x="4686300" y="3657600"/>
            <a:ext cx="2594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제품, 수량, 시간, 원자재 정보 포함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4686300" y="3962400"/>
            <a:ext cx="2674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혼란 감소 및 자원 효율성 증대</a:t>
            </a:r>
            <a:endParaRPr lang="en-US" sz="1200" dirty="0"/>
          </a:p>
        </p:txBody>
      </p:sp>
      <p:sp>
        <p:nvSpPr>
          <p:cNvPr id="50" name="Text 13"/>
          <p:cNvSpPr/>
          <p:nvPr/>
        </p:nvSpPr>
        <p:spPr>
          <a:xfrm>
            <a:off x="44577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"계획 → 실행 지시"</a:t>
            </a:r>
            <a:endParaRPr lang="en-US" sz="1050" dirty="0"/>
          </a:p>
        </p:txBody>
      </p:sp>
      <p:sp>
        <p:nvSpPr>
          <p:cNvPr id="51" name="Text 14"/>
          <p:cNvSpPr/>
          <p:nvPr/>
        </p:nvSpPr>
        <p:spPr>
          <a:xfrm>
            <a:off x="89154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52" name="Text 15"/>
          <p:cNvSpPr/>
          <p:nvPr/>
        </p:nvSpPr>
        <p:spPr>
          <a:xfrm>
            <a:off x="8572500" y="3352800"/>
            <a:ext cx="25031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생산 수량 및 불량 수량 기록</a:t>
            </a:r>
            <a:endParaRPr lang="en-US" sz="1200" dirty="0"/>
          </a:p>
        </p:txBody>
      </p:sp>
      <p:sp>
        <p:nvSpPr>
          <p:cNvPr id="53" name="Text 16"/>
          <p:cNvSpPr/>
          <p:nvPr/>
        </p:nvSpPr>
        <p:spPr>
          <a:xfrm>
            <a:off x="8572500" y="36576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효율성 분석 자료 제공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8572500" y="39624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대비 실적 실시간 비교</a:t>
            </a:r>
            <a:endParaRPr lang="en-US" sz="1200" dirty="0"/>
          </a:p>
        </p:txBody>
      </p:sp>
      <p:sp>
        <p:nvSpPr>
          <p:cNvPr id="55" name="Text 18"/>
          <p:cNvSpPr/>
          <p:nvPr/>
        </p:nvSpPr>
        <p:spPr>
          <a:xfrm>
            <a:off x="83439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"실행 → 결과 기록"</a:t>
            </a:r>
            <a:endParaRPr lang="en-US" sz="1050" dirty="0"/>
          </a:p>
        </p:txBody>
      </p:sp>
      <p:sp>
        <p:nvSpPr>
          <p:cNvPr id="56" name="Text 19"/>
          <p:cNvSpPr/>
          <p:nvPr/>
        </p:nvSpPr>
        <p:spPr>
          <a:xfrm>
            <a:off x="381000" y="50673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세 가지 기능은 '목표 → 지시 → 실적'이라는 유기적인 흐름 속에서 상호 연동됩니다.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04900"/>
            <a:ext cx="3657600" cy="2533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3335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25" y="14668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19050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2114550"/>
            <a:ext cx="571500" cy="5715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품질 관리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295400" y="15144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 불량 등록</a:t>
            </a:r>
            <a:endParaRPr lang="en-US" sz="18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09600" y="2152650"/>
            <a:ext cx="3326130" cy="1257300"/>
            <a:chOff x="609600" y="2152650"/>
            <a:chExt cx="3326130" cy="1257300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3219450"/>
              <a:ext cx="152400" cy="152400"/>
            </a:xfrm>
            <a:prstGeom prst="rect">
              <a:avLst/>
            </a:prstGeom>
          </p:spPr>
        </p:pic>
        <p:sp>
          <p:nvSpPr>
            <p:cNvPr id="35" name="Text 2"/>
            <p:cNvSpPr/>
            <p:nvPr/>
          </p:nvSpPr>
          <p:spPr>
            <a:xfrm>
              <a:off x="838200" y="2152650"/>
              <a:ext cx="28460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작업자가 불량 발생 시 불량 코드 선택</a:t>
              </a: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20688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상세한 원인 입력 필드 제공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12915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유형 표준화</a:t>
              </a:r>
              <a:endParaRPr lang="en-US" sz="1200" dirty="0"/>
            </a:p>
          </p:txBody>
        </p:sp>
        <p:sp>
          <p:nvSpPr>
            <p:cNvPr id="38" name="Text 5"/>
            <p:cNvSpPr/>
            <p:nvPr/>
          </p:nvSpPr>
          <p:spPr>
            <a:xfrm>
              <a:off x="838200" y="3181350"/>
              <a:ext cx="30975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직관적인 인터페이스로 신속한 정보 입력</a:t>
              </a:r>
              <a:endParaRPr lang="en-US" sz="1200" dirty="0"/>
            </a:p>
          </p:txBody>
        </p:sp>
      </p:grpSp>
      <p:sp>
        <p:nvSpPr>
          <p:cNvPr id="39" name="Text 6"/>
          <p:cNvSpPr/>
          <p:nvPr/>
        </p:nvSpPr>
        <p:spPr>
          <a:xfrm>
            <a:off x="838200" y="19050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불량 등록은 향후 품질 개선의 기초 자료로 활용</a:t>
            </a:r>
            <a:endParaRPr lang="en-US" sz="105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232910" y="1905000"/>
            <a:ext cx="4069080" cy="3829050"/>
            <a:chOff x="4267200" y="1104900"/>
            <a:chExt cx="4069080" cy="382905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67200" y="1104900"/>
              <a:ext cx="3657600" cy="382905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52963" y="1466850"/>
              <a:ext cx="257175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95800" y="253365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95800" y="2838450"/>
              <a:ext cx="152400" cy="1524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95800" y="3143250"/>
              <a:ext cx="152400" cy="1524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95800" y="3486150"/>
              <a:ext cx="3200400" cy="1219200"/>
            </a:xfrm>
            <a:prstGeom prst="rect">
              <a:avLst/>
            </a:prstGeom>
          </p:spPr>
        </p:pic>
        <p:sp>
          <p:nvSpPr>
            <p:cNvPr id="40" name="Text 7"/>
            <p:cNvSpPr/>
            <p:nvPr/>
          </p:nvSpPr>
          <p:spPr>
            <a:xfrm>
              <a:off x="51816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통계</a:t>
              </a:r>
              <a:endParaRPr lang="en-US" sz="1800" dirty="0"/>
            </a:p>
          </p:txBody>
        </p:sp>
        <p:sp>
          <p:nvSpPr>
            <p:cNvPr id="41" name="Text 8"/>
            <p:cNvSpPr/>
            <p:nvPr/>
          </p:nvSpPr>
          <p:spPr>
            <a:xfrm>
              <a:off x="4495800" y="2152650"/>
              <a:ext cx="384048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데이터를 기반으로 다양한 통계 제공:</a:t>
              </a:r>
              <a:endParaRPr lang="en-US" sz="1200" dirty="0"/>
            </a:p>
          </p:txBody>
        </p:sp>
        <p:sp>
          <p:nvSpPr>
            <p:cNvPr id="42" name="Text 9"/>
            <p:cNvSpPr/>
            <p:nvPr/>
          </p:nvSpPr>
          <p:spPr>
            <a:xfrm>
              <a:off x="4724400" y="2495550"/>
              <a:ext cx="27660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불량률 그래프 제공 (파이/바 그래프)</a:t>
              </a:r>
              <a:endParaRPr lang="en-US" sz="1200" dirty="0"/>
            </a:p>
          </p:txBody>
        </p:sp>
        <p:sp>
          <p:nvSpPr>
            <p:cNvPr id="43" name="Text 10"/>
            <p:cNvSpPr/>
            <p:nvPr/>
          </p:nvSpPr>
          <p:spPr>
            <a:xfrm>
              <a:off x="4724400" y="2800350"/>
              <a:ext cx="3017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기간 동안의 불량 유형별 비율 확인</a:t>
              </a:r>
              <a:endParaRPr lang="en-US" sz="1200" dirty="0"/>
            </a:p>
          </p:txBody>
        </p:sp>
        <p:sp>
          <p:nvSpPr>
            <p:cNvPr id="44" name="Text 11"/>
            <p:cNvSpPr/>
            <p:nvPr/>
          </p:nvSpPr>
          <p:spPr>
            <a:xfrm>
              <a:off x="4724400" y="31051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발생 추이 분석</a:t>
              </a:r>
              <a:endParaRPr lang="en-US" sz="12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153400" y="1914525"/>
            <a:ext cx="3684270" cy="3829050"/>
            <a:chOff x="8153400" y="1104900"/>
            <a:chExt cx="3684270" cy="3829050"/>
          </a:xfrm>
        </p:grpSpPr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53400" y="1104900"/>
              <a:ext cx="3657600" cy="382905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82000" y="1333500"/>
              <a:ext cx="571500" cy="5715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553450" y="1466850"/>
              <a:ext cx="228600" cy="3048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82000" y="2190750"/>
              <a:ext cx="190500" cy="1524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382000" y="2533650"/>
              <a:ext cx="171450" cy="152400"/>
            </a:xfrm>
            <a:prstGeom prst="rect">
              <a:avLst/>
            </a:prstGeom>
          </p:spPr>
        </p:pic>
        <p:pic>
          <p:nvPicPr>
            <p:cNvPr id="29" name="Image 27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382000" y="3105150"/>
              <a:ext cx="152400" cy="152400"/>
            </a:xfrm>
            <a:prstGeom prst="rect">
              <a:avLst/>
            </a:prstGeom>
          </p:spPr>
        </p:pic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382000" y="3448050"/>
              <a:ext cx="152400" cy="152400"/>
            </a:xfrm>
            <a:prstGeom prst="rect">
              <a:avLst/>
            </a:prstGeom>
          </p:spPr>
        </p:pic>
        <p:pic>
          <p:nvPicPr>
            <p:cNvPr id="31" name="Image 2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82000" y="4400550"/>
              <a:ext cx="3200400" cy="304800"/>
            </a:xfrm>
            <a:prstGeom prst="rect">
              <a:avLst/>
            </a:prstGeom>
          </p:spPr>
        </p:pic>
        <p:pic>
          <p:nvPicPr>
            <p:cNvPr id="32" name="Image 3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2000" y="4533900"/>
              <a:ext cx="114300" cy="152400"/>
            </a:xfrm>
            <a:prstGeom prst="rect">
              <a:avLst/>
            </a:prstGeom>
          </p:spPr>
        </p:pic>
        <p:sp>
          <p:nvSpPr>
            <p:cNvPr id="45" name="Text 12"/>
            <p:cNvSpPr/>
            <p:nvPr/>
          </p:nvSpPr>
          <p:spPr>
            <a:xfrm>
              <a:off x="90678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추적</a:t>
              </a:r>
              <a:endParaRPr lang="en-US" sz="1800" dirty="0"/>
            </a:p>
          </p:txBody>
        </p:sp>
        <p:sp>
          <p:nvSpPr>
            <p:cNvPr id="46" name="Text 13"/>
            <p:cNvSpPr/>
            <p:nvPr/>
          </p:nvSpPr>
          <p:spPr>
            <a:xfrm>
              <a:off x="8648700" y="2152650"/>
              <a:ext cx="31889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정보는 해당 생산 실적과 연결</a:t>
              </a:r>
              <a:endParaRPr lang="en-US" sz="1200" dirty="0"/>
            </a:p>
          </p:txBody>
        </p:sp>
        <p:sp>
          <p:nvSpPr>
            <p:cNvPr id="47" name="Text 14"/>
            <p:cNvSpPr/>
            <p:nvPr/>
          </p:nvSpPr>
          <p:spPr>
            <a:xfrm>
              <a:off x="8629650" y="2495550"/>
              <a:ext cx="29527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생산 배치나 작업자 실적과 불량 발생 간의 연관성 분석</a:t>
              </a:r>
              <a:endParaRPr lang="en-US" sz="1200" dirty="0"/>
            </a:p>
          </p:txBody>
        </p:sp>
        <p:sp>
          <p:nvSpPr>
            <p:cNvPr id="48" name="Text 15"/>
            <p:cNvSpPr/>
            <p:nvPr/>
          </p:nvSpPr>
          <p:spPr>
            <a:xfrm>
              <a:off x="8610600" y="3067050"/>
              <a:ext cx="16802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불량의 근본 원인 추적</a:t>
              </a:r>
              <a:endParaRPr lang="en-US" sz="1200" dirty="0"/>
            </a:p>
          </p:txBody>
        </p:sp>
        <p:sp>
          <p:nvSpPr>
            <p:cNvPr id="49" name="Text 16"/>
            <p:cNvSpPr/>
            <p:nvPr/>
          </p:nvSpPr>
          <p:spPr>
            <a:xfrm>
              <a:off x="8610600" y="34099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재발 방지 대책 수립</a:t>
              </a:r>
              <a:endParaRPr lang="en-US" sz="1200" dirty="0"/>
            </a:p>
          </p:txBody>
        </p:sp>
      </p:grpSp>
      <p:sp>
        <p:nvSpPr>
          <p:cNvPr id="50" name="Text 17"/>
          <p:cNvSpPr/>
          <p:nvPr/>
        </p:nvSpPr>
        <p:spPr>
          <a:xfrm>
            <a:off x="8572500" y="451485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지속적인 품질 개선 활동을 가능하게 함</a:t>
            </a:r>
            <a:endParaRPr lang="en-US" sz="1050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81000" y="3943350"/>
            <a:ext cx="3657600" cy="2533650"/>
            <a:chOff x="381000" y="3943350"/>
            <a:chExt cx="3657600" cy="2533650"/>
          </a:xfrm>
        </p:grpSpPr>
        <p:pic>
          <p:nvPicPr>
            <p:cNvPr id="52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3943350"/>
              <a:ext cx="3657600" cy="2533650"/>
            </a:xfrm>
            <a:prstGeom prst="rect">
              <a:avLst/>
            </a:prstGeom>
          </p:spPr>
        </p:pic>
        <p:sp>
          <p:nvSpPr>
            <p:cNvPr id="57" name="Text 1"/>
            <p:cNvSpPr/>
            <p:nvPr/>
          </p:nvSpPr>
          <p:spPr>
            <a:xfrm>
              <a:off x="1127760" y="4400550"/>
              <a:ext cx="16687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관리자 승인</a:t>
              </a:r>
              <a:r>
                <a:rPr 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endParaRPr lang="en-US" sz="1800" dirty="0"/>
            </a:p>
          </p:txBody>
        </p:sp>
        <p:pic>
          <p:nvPicPr>
            <p:cNvPr id="59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150" y="4229100"/>
              <a:ext cx="571500" cy="571500"/>
            </a:xfrm>
            <a:prstGeom prst="rect">
              <a:avLst/>
            </a:prstGeom>
          </p:spPr>
        </p:pic>
        <p:pic>
          <p:nvPicPr>
            <p:cNvPr id="61" name="Image 12" descr="preencoded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7225" y="4248150"/>
              <a:ext cx="323850" cy="431799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19125" y="4800600"/>
              <a:ext cx="3326130" cy="1257300"/>
              <a:chOff x="609600" y="2152650"/>
              <a:chExt cx="3326130" cy="1257300"/>
            </a:xfrm>
          </p:grpSpPr>
          <p:pic>
            <p:nvPicPr>
              <p:cNvPr id="63" name="Image 9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1907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4" name="Image 10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5336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5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8765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6" name="Image 12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321945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67" name="Text 2"/>
              <p:cNvSpPr/>
              <p:nvPr/>
            </p:nvSpPr>
            <p:spPr>
              <a:xfrm>
                <a:off x="838200" y="2152650"/>
                <a:ext cx="284607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관리자 승인 단계를 거쳐야 최종 확정</a:t>
                </a:r>
                <a:endParaRPr lang="en-US" sz="1200" dirty="0"/>
              </a:p>
            </p:txBody>
          </p:sp>
          <p:sp>
            <p:nvSpPr>
              <p:cNvPr id="68" name="Text 3"/>
              <p:cNvSpPr/>
              <p:nvPr/>
            </p:nvSpPr>
            <p:spPr>
              <a:xfrm>
                <a:off x="838200" y="2495550"/>
                <a:ext cx="26479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승인 절차를 통해 임의</a:t>
                </a:r>
                <a:r>
                  <a:rPr lang="en-US" altLang="ko-KR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, </a:t>
                </a: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오류 등록 을 방지</a:t>
                </a:r>
                <a:endParaRPr lang="en-US" sz="1200" dirty="0"/>
              </a:p>
            </p:txBody>
          </p:sp>
          <p:sp>
            <p:nvSpPr>
              <p:cNvPr id="69" name="Text 4"/>
              <p:cNvSpPr/>
              <p:nvPr/>
            </p:nvSpPr>
            <p:spPr>
              <a:xfrm>
                <a:off x="838200" y="2838450"/>
                <a:ext cx="24574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데이터 신뢰도와 관리 투명성 향상</a:t>
                </a:r>
                <a:endParaRPr lang="en-US" sz="1200" dirty="0"/>
              </a:p>
            </p:txBody>
          </p:sp>
          <p:sp>
            <p:nvSpPr>
              <p:cNvPr id="70" name="Text 5"/>
              <p:cNvSpPr/>
              <p:nvPr/>
            </p:nvSpPr>
            <p:spPr>
              <a:xfrm>
                <a:off x="838200" y="3181350"/>
                <a:ext cx="309753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승인된 데이터만 집계되어 불량률</a:t>
                </a:r>
                <a:r>
                  <a:rPr lang="en-US" altLang="ko-KR" sz="1200" dirty="0" smtClean="0"/>
                  <a:t>,</a:t>
                </a:r>
                <a:r>
                  <a:rPr lang="ko-KR" altLang="en-US" sz="1200" dirty="0" smtClean="0"/>
                  <a:t>생산성 지표</a:t>
                </a:r>
                <a:endParaRPr lang="en-US" altLang="ko-KR" sz="1200" dirty="0" smtClean="0"/>
              </a:p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신뢰성 향상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" y="33718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2770" y="-153068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-795647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-565067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8200" y="-565067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5250" y="-1708067"/>
            <a:ext cx="32004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114425"/>
            <a:ext cx="3657600" cy="25336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0" y="13335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1450275"/>
            <a:ext cx="30480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4400550"/>
            <a:ext cx="320040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60" y="609600"/>
            <a:ext cx="1143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기준관리</a:t>
            </a:r>
            <a:endParaRPr lang="en-US" sz="27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81000" y="1104900"/>
            <a:ext cx="4110990" cy="2533650"/>
            <a:chOff x="381000" y="1104900"/>
            <a:chExt cx="4110990" cy="253365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1000" y="1104900"/>
              <a:ext cx="3657600" cy="253365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9600" y="1333500"/>
              <a:ext cx="571500" cy="5715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sp>
          <p:nvSpPr>
            <p:cNvPr id="34" name="Text 1"/>
            <p:cNvSpPr/>
            <p:nvPr/>
          </p:nvSpPr>
          <p:spPr>
            <a:xfrm>
              <a:off x="1676400" y="1412050"/>
              <a:ext cx="1383030" cy="2762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설비</a:t>
              </a:r>
              <a:endParaRPr 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Text 2"/>
            <p:cNvSpPr/>
            <p:nvPr/>
          </p:nvSpPr>
          <p:spPr>
            <a:xfrm>
              <a:off x="838200" y="2152651"/>
              <a:ext cx="342519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가동률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성능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품질</a:t>
              </a:r>
              <a:r>
                <a:rPr lang="en-US" altLang="ko-KR" sz="1200" dirty="0" smtClean="0"/>
                <a:t>, OEE</a:t>
              </a:r>
              <a:r>
                <a:rPr lang="ko-KR" altLang="en-US" sz="1200" dirty="0" smtClean="0"/>
                <a:t>를 자동 계산 시각화</a:t>
              </a:r>
              <a:endParaRPr lang="en-US" altLang="ko-KR" sz="1200" dirty="0" smtClean="0"/>
            </a:p>
            <a:p>
              <a:pPr>
                <a:lnSpc>
                  <a:spcPts val="1800"/>
                </a:lnSpc>
              </a:pP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36537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색상 변화나 효과로 실시간 상태 인식 강화 예정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2274570" cy="1976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</a:rPr>
                <a:t>점검후 실시간 상태 변경</a:t>
              </a:r>
              <a:endParaRPr lang="en-US" sz="1200" dirty="0"/>
            </a:p>
          </p:txBody>
        </p:sp>
      </p:grpSp>
      <p:sp>
        <p:nvSpPr>
          <p:cNvPr id="45" name="Text 12"/>
          <p:cNvSpPr/>
          <p:nvPr/>
        </p:nvSpPr>
        <p:spPr>
          <a:xfrm>
            <a:off x="9405752" y="1443225"/>
            <a:ext cx="18337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제품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 13"/>
          <p:cNvSpPr/>
          <p:nvPr/>
        </p:nvSpPr>
        <p:spPr>
          <a:xfrm>
            <a:off x="8648699" y="2152650"/>
            <a:ext cx="42479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 </a:t>
            </a:r>
            <a:r>
              <a:rPr lang="en-US" altLang="ko-KR" sz="1200" dirty="0" smtClean="0"/>
              <a:t>ID, 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규격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유통기한</a:t>
            </a:r>
            <a:r>
              <a:rPr lang="en-US" altLang="ko-KR" sz="1200" dirty="0" smtClean="0"/>
              <a:t>, 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종류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원자재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반제품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완제품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등 기초 정보 등록 </a:t>
            </a:r>
            <a:br>
              <a:rPr lang="ko-KR" altLang="en-US" sz="1200" dirty="0" smtClean="0"/>
            </a:b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8648699" y="2952750"/>
            <a:ext cx="37016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카테별 분류로 조회 및 검색 효율 향상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8648698" y="2647950"/>
            <a:ext cx="31623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제품별 </a:t>
            </a:r>
            <a:r>
              <a:rPr lang="en-US" altLang="ko-KR" sz="1200" dirty="0" smtClean="0"/>
              <a:t>LOT </a:t>
            </a:r>
            <a:r>
              <a:rPr lang="ko-KR" altLang="en-US" sz="1200" dirty="0" smtClean="0"/>
              <a:t>기준 설정 및 자동 생성 규칙 관리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7875270" y="-793667"/>
            <a:ext cx="1508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재발 방지 대책 수립</a:t>
            </a:r>
            <a:endParaRPr lang="en-US" sz="1200" dirty="0"/>
          </a:p>
        </p:txBody>
      </p:sp>
      <p:pic>
        <p:nvPicPr>
          <p:cNvPr id="57" name="Image 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3390" y="1112075"/>
            <a:ext cx="3657600" cy="2533650"/>
          </a:xfrm>
          <a:prstGeom prst="rect">
            <a:avLst/>
          </a:prstGeom>
        </p:spPr>
      </p:pic>
      <p:pic>
        <p:nvPicPr>
          <p:cNvPr id="58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1990" y="1340675"/>
            <a:ext cx="571500" cy="571500"/>
          </a:xfrm>
          <a:prstGeom prst="rect">
            <a:avLst/>
          </a:prstGeom>
        </p:spPr>
      </p:pic>
      <p:pic>
        <p:nvPicPr>
          <p:cNvPr id="6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197925"/>
            <a:ext cx="152400" cy="152400"/>
          </a:xfrm>
          <a:prstGeom prst="rect">
            <a:avLst/>
          </a:prstGeom>
        </p:spPr>
      </p:pic>
      <p:pic>
        <p:nvPicPr>
          <p:cNvPr id="61" name="Image 1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686050"/>
            <a:ext cx="152400" cy="152400"/>
          </a:xfrm>
          <a:prstGeom prst="rect">
            <a:avLst/>
          </a:prstGeom>
        </p:spPr>
      </p:pic>
      <p:pic>
        <p:nvPicPr>
          <p:cNvPr id="62" name="Image 1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3028950"/>
            <a:ext cx="152400" cy="152400"/>
          </a:xfrm>
          <a:prstGeom prst="rect">
            <a:avLst/>
          </a:prstGeom>
        </p:spPr>
      </p:pic>
      <p:sp>
        <p:nvSpPr>
          <p:cNvPr id="64" name="Text 1"/>
          <p:cNvSpPr/>
          <p:nvPr/>
        </p:nvSpPr>
        <p:spPr>
          <a:xfrm>
            <a:off x="5436870" y="14502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코드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Text 2"/>
          <p:cNvSpPr/>
          <p:nvPr/>
        </p:nvSpPr>
        <p:spPr>
          <a:xfrm>
            <a:off x="4720590" y="2159825"/>
            <a:ext cx="5215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시스템 전반에서 사용하는 공통 코드값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불량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품질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 등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관리</a:t>
            </a:r>
            <a:endParaRPr lang="en-US" sz="1200" dirty="0"/>
          </a:p>
        </p:txBody>
      </p:sp>
      <p:sp>
        <p:nvSpPr>
          <p:cNvPr id="66" name="Text 3"/>
          <p:cNvSpPr/>
          <p:nvPr/>
        </p:nvSpPr>
        <p:spPr>
          <a:xfrm>
            <a:off x="4720590" y="268605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코드 분류 체계로 체계적인 관리 가능</a:t>
            </a:r>
            <a:endParaRPr lang="en-US" sz="1200" dirty="0"/>
          </a:p>
        </p:txBody>
      </p:sp>
      <p:sp>
        <p:nvSpPr>
          <p:cNvPr id="67" name="Text 4"/>
          <p:cNvSpPr/>
          <p:nvPr/>
        </p:nvSpPr>
        <p:spPr>
          <a:xfrm>
            <a:off x="4720590" y="2990850"/>
            <a:ext cx="3154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관리자가 직접 코드 추가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비활성화 가능</a:t>
            </a:r>
            <a:endParaRPr lang="en-US" sz="1200" dirty="0"/>
          </a:p>
        </p:txBody>
      </p:sp>
      <p:pic>
        <p:nvPicPr>
          <p:cNvPr id="69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8880" y="3946937"/>
            <a:ext cx="3657600" cy="2533650"/>
          </a:xfrm>
          <a:prstGeom prst="rect">
            <a:avLst/>
          </a:prstGeom>
        </p:spPr>
      </p:pic>
      <p:pic>
        <p:nvPicPr>
          <p:cNvPr id="70" name="Image 22" descr="preencoded.png"/>
          <p:cNvPicPr>
            <a:picLocks noChangeAspect="1"/>
          </p:cNvPicPr>
          <p:nvPr/>
        </p:nvPicPr>
        <p:blipFill>
          <a:blip r:embed="rId16">
            <a:lum bright="-2000"/>
          </a:blip>
          <a:stretch>
            <a:fillRect/>
          </a:stretch>
        </p:blipFill>
        <p:spPr>
          <a:xfrm>
            <a:off x="1962150" y="3946937"/>
            <a:ext cx="3657600" cy="2533650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7187" y="1412050"/>
            <a:ext cx="4857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 1"/>
          <p:cNvSpPr/>
          <p:nvPr/>
        </p:nvSpPr>
        <p:spPr>
          <a:xfrm>
            <a:off x="3165220" y="43697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 smtClean="0">
                <a:latin typeface="HY견고딕" pitchFamily="18" charset="-127"/>
                <a:ea typeface="HY견고딕" pitchFamily="18" charset="-127"/>
              </a:rPr>
              <a:t>BOM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642985" y="43410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공정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1598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0" y="1504950"/>
            <a:ext cx="334828" cy="297625"/>
          </a:xfrm>
          <a:prstGeom prst="rect">
            <a:avLst/>
          </a:prstGeom>
        </p:spPr>
      </p:pic>
      <p:pic>
        <p:nvPicPr>
          <p:cNvPr id="78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686050"/>
            <a:ext cx="152400" cy="152400"/>
          </a:xfrm>
          <a:prstGeom prst="rect">
            <a:avLst/>
          </a:prstGeom>
        </p:spPr>
      </p:pic>
      <p:pic>
        <p:nvPicPr>
          <p:cNvPr id="79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2180" y="4229100"/>
            <a:ext cx="571500" cy="571500"/>
          </a:xfrm>
          <a:prstGeom prst="rect">
            <a:avLst/>
          </a:prstGeom>
        </p:spPr>
      </p:pic>
      <p:pic>
        <p:nvPicPr>
          <p:cNvPr id="8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990850"/>
            <a:ext cx="152400" cy="152400"/>
          </a:xfrm>
          <a:prstGeom prst="rect">
            <a:avLst/>
          </a:prstGeom>
        </p:spPr>
      </p:pic>
      <p:pic>
        <p:nvPicPr>
          <p:cNvPr id="8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0305" y="5125194"/>
            <a:ext cx="152400" cy="152400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2333625" y="5076103"/>
            <a:ext cx="3320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완제품을 구성하는 원자재 목록 및 소요량 등록</a:t>
            </a:r>
            <a:endParaRPr lang="ko-KR" altLang="en-US" sz="1200" dirty="0"/>
          </a:p>
        </p:txBody>
      </p:sp>
      <p:pic>
        <p:nvPicPr>
          <p:cNvPr id="84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1225" y="5429994"/>
            <a:ext cx="152400" cy="15240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2331030" y="5378877"/>
            <a:ext cx="2669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작업지시 시 필요 원자재를 자동 산출</a:t>
            </a:r>
            <a:endParaRPr lang="ko-KR" altLang="en-US" sz="1200" dirty="0"/>
          </a:p>
        </p:txBody>
      </p:sp>
      <p:grpSp>
        <p:nvGrpSpPr>
          <p:cNvPr id="96" name="그룹 95"/>
          <p:cNvGrpSpPr/>
          <p:nvPr/>
        </p:nvGrpSpPr>
        <p:grpSpPr>
          <a:xfrm>
            <a:off x="6534150" y="4219575"/>
            <a:ext cx="571500" cy="571500"/>
            <a:chOff x="2202180" y="4229100"/>
            <a:chExt cx="571500" cy="571500"/>
          </a:xfrm>
        </p:grpSpPr>
        <p:pic>
          <p:nvPicPr>
            <p:cNvPr id="97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02180" y="4229100"/>
              <a:ext cx="571500" cy="571500"/>
            </a:xfrm>
            <a:prstGeom prst="rect">
              <a:avLst/>
            </a:prstGeom>
          </p:spPr>
        </p:pic>
        <p:pic>
          <p:nvPicPr>
            <p:cNvPr id="98" name="Image 27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333625" y="4352925"/>
              <a:ext cx="285750" cy="285750"/>
            </a:xfrm>
            <a:prstGeom prst="rect">
              <a:avLst/>
            </a:prstGeom>
          </p:spPr>
        </p:pic>
      </p:grpSp>
      <p:pic>
        <p:nvPicPr>
          <p:cNvPr id="99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3655" y="4360100"/>
            <a:ext cx="344694" cy="275755"/>
          </a:xfrm>
          <a:prstGeom prst="rect">
            <a:avLst/>
          </a:prstGeom>
        </p:spPr>
      </p:pic>
      <p:pic>
        <p:nvPicPr>
          <p:cNvPr id="10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076103"/>
            <a:ext cx="152400" cy="152400"/>
          </a:xfrm>
          <a:prstGeom prst="rect">
            <a:avLst/>
          </a:prstGeom>
        </p:spPr>
      </p:pic>
      <p:pic>
        <p:nvPicPr>
          <p:cNvPr id="10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509760"/>
            <a:ext cx="152400" cy="152400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6722580" y="5024345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제품 생산에 필요한 공정을 순서대로 </a:t>
            </a:r>
            <a:endParaRPr lang="en-US" altLang="ko-KR" sz="1200" dirty="0" smtClean="0"/>
          </a:p>
          <a:p>
            <a:r>
              <a:rPr lang="ko-KR" altLang="en-US" sz="1200" dirty="0" smtClean="0"/>
              <a:t>등록 및 수정 가능</a:t>
            </a:r>
            <a:endParaRPr lang="ko-KR" altLang="en-US" sz="1200" dirty="0"/>
          </a:p>
        </p:txBody>
      </p:sp>
      <p:sp>
        <p:nvSpPr>
          <p:cNvPr id="105" name="직사각형 104"/>
          <p:cNvSpPr/>
          <p:nvPr/>
        </p:nvSpPr>
        <p:spPr>
          <a:xfrm>
            <a:off x="6722170" y="5469876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공정코드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공정명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담당설비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순서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설명</a:t>
            </a:r>
            <a:endParaRPr lang="en-US" altLang="ko-KR" sz="1200" dirty="0" smtClean="0"/>
          </a:p>
          <a:p>
            <a:r>
              <a:rPr lang="ko-KR" altLang="en-US" sz="1200" dirty="0" smtClean="0"/>
              <a:t> 항목으로 구성</a:t>
            </a:r>
            <a:endParaRPr lang="ko-KR" altLang="en-US" sz="1200" dirty="0"/>
          </a:p>
        </p:txBody>
      </p:sp>
      <p:pic>
        <p:nvPicPr>
          <p:cNvPr id="106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931541"/>
            <a:ext cx="152400" cy="152400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6732480" y="5864983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 smtClean="0"/>
              <a:t>공정별 데이터는 생산지시 시 자동 참조되어 실행 순서로 사용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81100"/>
            <a:ext cx="5600700" cy="1962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3716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145732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07645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26098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81100"/>
            <a:ext cx="5600700" cy="1962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3716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0338" y="1457325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0400" y="207645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2609850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371850"/>
            <a:ext cx="5600700" cy="1962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5623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613" y="3648075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4267200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100" y="48006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371850"/>
            <a:ext cx="5600700" cy="1962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56235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4625" y="3648075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10400" y="4248150"/>
            <a:ext cx="1809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72600" y="4248150"/>
            <a:ext cx="2190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10400" y="47434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72600" y="4743450"/>
            <a:ext cx="2190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81400" y="5562600"/>
            <a:ext cx="657225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4825" y="5562600"/>
            <a:ext cx="10287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29125" y="5629275"/>
            <a:ext cx="11430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19725" y="5562600"/>
            <a:ext cx="723900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34025" y="5629275"/>
            <a:ext cx="104775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219825" y="5562600"/>
            <a:ext cx="6096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34125" y="5629275"/>
            <a:ext cx="104775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05625" y="5562600"/>
            <a:ext cx="781050" cy="266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19925" y="5629275"/>
            <a:ext cx="114300" cy="13335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62875" y="5562600"/>
            <a:ext cx="847725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77175" y="5629275"/>
            <a:ext cx="133350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스택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Backend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1400175" y="2000250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Java(Spring MVC)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1400175" y="2228850"/>
            <a:ext cx="37947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엔터프라이즈 애플리케이션 개발을 위한 표준 프레임워크</a:t>
            </a:r>
            <a:endParaRPr lang="en-US" sz="1050" dirty="0"/>
          </a:p>
        </p:txBody>
      </p:sp>
      <p:sp>
        <p:nvSpPr>
          <p:cNvPr id="46" name="Text 4"/>
          <p:cNvSpPr/>
          <p:nvPr/>
        </p:nvSpPr>
        <p:spPr>
          <a:xfrm>
            <a:off x="1428750" y="253365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MyBatis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1428750" y="2762250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 맵핑 프레임워크로, 데이터베이스 연동의 유연성 제공</a:t>
            </a:r>
            <a:endParaRPr lang="en-US" sz="1050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Frontend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7258050" y="200025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JSP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7258050" y="2228850"/>
            <a:ext cx="3977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측에서 동적인 웹 페이지 생성, 백엔드와의 긴밀한 연동</a:t>
            </a:r>
            <a:endParaRPr lang="en-US" sz="1050" dirty="0"/>
          </a:p>
        </p:txBody>
      </p:sp>
      <p:sp>
        <p:nvSpPr>
          <p:cNvPr id="51" name="Text 9"/>
          <p:cNvSpPr/>
          <p:nvPr/>
        </p:nvSpPr>
        <p:spPr>
          <a:xfrm>
            <a:off x="7229475" y="253365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HTML/CSS/JS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7229475" y="2762250"/>
            <a:ext cx="3931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표준 기술로, 사용자 친화적이고 반응형 인터페이스 구축</a:t>
            </a:r>
            <a:endParaRPr lang="en-US" sz="1050" dirty="0"/>
          </a:p>
        </p:txBody>
      </p:sp>
      <p:sp>
        <p:nvSpPr>
          <p:cNvPr id="53" name="Text 11"/>
          <p:cNvSpPr/>
          <p:nvPr/>
        </p:nvSpPr>
        <p:spPr>
          <a:xfrm>
            <a:off x="1143000" y="3648075"/>
            <a:ext cx="1234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Database</a:t>
            </a:r>
            <a:endParaRPr lang="en-US" sz="1800" dirty="0"/>
          </a:p>
        </p:txBody>
      </p:sp>
      <p:sp>
        <p:nvSpPr>
          <p:cNvPr id="54" name="Text 12"/>
          <p:cNvSpPr/>
          <p:nvPr/>
        </p:nvSpPr>
        <p:spPr>
          <a:xfrm>
            <a:off x="1428750" y="419100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 </a:t>
            </a: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11g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1428750" y="4419600"/>
            <a:ext cx="3783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관계형 데이터베이스로, 대량의 생산 및 품질 데이터 관리</a:t>
            </a:r>
            <a:endParaRPr lang="en-US" sz="1050" dirty="0"/>
          </a:p>
        </p:txBody>
      </p:sp>
      <p:sp>
        <p:nvSpPr>
          <p:cNvPr id="56" name="Text 14"/>
          <p:cNvSpPr/>
          <p:nvPr/>
        </p:nvSpPr>
        <p:spPr>
          <a:xfrm>
            <a:off x="1495425" y="4724400"/>
            <a:ext cx="2505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</a:t>
            </a:r>
            <a:endParaRPr lang="en-US" sz="1200" dirty="0"/>
          </a:p>
        </p:txBody>
      </p:sp>
      <p:sp>
        <p:nvSpPr>
          <p:cNvPr id="57" name="Text 15"/>
          <p:cNvSpPr/>
          <p:nvPr/>
        </p:nvSpPr>
        <p:spPr>
          <a:xfrm>
            <a:off x="1495425" y="4953000"/>
            <a:ext cx="3006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데이터베이스와의 상호작용을 위한 표준 언어</a:t>
            </a:r>
            <a:endParaRPr lang="en-US" sz="1050" dirty="0"/>
          </a:p>
        </p:txBody>
      </p:sp>
      <p:sp>
        <p:nvSpPr>
          <p:cNvPr id="58" name="Text 16"/>
          <p:cNvSpPr/>
          <p:nvPr/>
        </p:nvSpPr>
        <p:spPr>
          <a:xfrm>
            <a:off x="6972300" y="364807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Tools</a:t>
            </a:r>
            <a:endParaRPr lang="en-US" sz="1800" dirty="0"/>
          </a:p>
        </p:txBody>
      </p:sp>
      <p:sp>
        <p:nvSpPr>
          <p:cNvPr id="59" name="Text 17"/>
          <p:cNvSpPr/>
          <p:nvPr/>
        </p:nvSpPr>
        <p:spPr>
          <a:xfrm>
            <a:off x="7267575" y="4191000"/>
            <a:ext cx="110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200" dirty="0"/>
          </a:p>
        </p:txBody>
      </p:sp>
      <p:sp>
        <p:nvSpPr>
          <p:cNvPr id="60" name="Text 18"/>
          <p:cNvSpPr/>
          <p:nvPr/>
        </p:nvSpPr>
        <p:spPr>
          <a:xfrm>
            <a:off x="7267575" y="4419600"/>
            <a:ext cx="11087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소스 코드 버전 관리</a:t>
            </a:r>
            <a:endParaRPr lang="en-US" sz="900" dirty="0"/>
          </a:p>
        </p:txBody>
      </p:sp>
      <p:sp>
        <p:nvSpPr>
          <p:cNvPr id="61" name="Text 19"/>
          <p:cNvSpPr/>
          <p:nvPr/>
        </p:nvSpPr>
        <p:spPr>
          <a:xfrm>
            <a:off x="9667875" y="41910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Tomcat</a:t>
            </a:r>
            <a:endParaRPr lang="en-US" sz="1200" dirty="0"/>
          </a:p>
        </p:txBody>
      </p:sp>
      <p:sp>
        <p:nvSpPr>
          <p:cNvPr id="62" name="Text 20"/>
          <p:cNvSpPr/>
          <p:nvPr/>
        </p:nvSpPr>
        <p:spPr>
          <a:xfrm>
            <a:off x="9667875" y="44196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 웹 서버</a:t>
            </a:r>
            <a:endParaRPr lang="en-US" sz="900" dirty="0"/>
          </a:p>
        </p:txBody>
      </p:sp>
      <p:sp>
        <p:nvSpPr>
          <p:cNvPr id="63" name="Text 21"/>
          <p:cNvSpPr/>
          <p:nvPr/>
        </p:nvSpPr>
        <p:spPr>
          <a:xfrm>
            <a:off x="7277100" y="46863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Figma</a:t>
            </a:r>
            <a:endParaRPr lang="en-US" sz="1200" dirty="0"/>
          </a:p>
        </p:txBody>
      </p:sp>
      <p:sp>
        <p:nvSpPr>
          <p:cNvPr id="64" name="Text 22"/>
          <p:cNvSpPr/>
          <p:nvPr/>
        </p:nvSpPr>
        <p:spPr>
          <a:xfrm>
            <a:off x="7277100" y="4914900"/>
            <a:ext cx="800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디자인</a:t>
            </a:r>
            <a:endParaRPr lang="en-US" sz="900" dirty="0"/>
          </a:p>
        </p:txBody>
      </p:sp>
      <p:sp>
        <p:nvSpPr>
          <p:cNvPr id="65" name="Text 23"/>
          <p:cNvSpPr/>
          <p:nvPr/>
        </p:nvSpPr>
        <p:spPr>
          <a:xfrm>
            <a:off x="9667875" y="4686300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Discode</a:t>
            </a:r>
            <a:endParaRPr lang="en-US" sz="1200" dirty="0"/>
          </a:p>
        </p:txBody>
      </p:sp>
      <p:sp>
        <p:nvSpPr>
          <p:cNvPr id="66" name="Text 24"/>
          <p:cNvSpPr/>
          <p:nvPr/>
        </p:nvSpPr>
        <p:spPr>
          <a:xfrm>
            <a:off x="9667875" y="4914900"/>
            <a:ext cx="10401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실시간 온라인 소통</a:t>
            </a:r>
            <a:endParaRPr lang="en-US" sz="900" dirty="0"/>
          </a:p>
        </p:txBody>
      </p:sp>
      <p:sp>
        <p:nvSpPr>
          <p:cNvPr id="67" name="Text 25"/>
          <p:cNvSpPr/>
          <p:nvPr/>
        </p:nvSpPr>
        <p:spPr>
          <a:xfrm>
            <a:off x="3838575" y="5562600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</a:t>
            </a:r>
            <a:endParaRPr lang="en-US" sz="1050" dirty="0"/>
          </a:p>
        </p:txBody>
      </p:sp>
      <p:sp>
        <p:nvSpPr>
          <p:cNvPr id="68" name="Text 26"/>
          <p:cNvSpPr/>
          <p:nvPr/>
        </p:nvSpPr>
        <p:spPr>
          <a:xfrm>
            <a:off x="4581525" y="5562600"/>
            <a:ext cx="1234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050" dirty="0"/>
          </a:p>
        </p:txBody>
      </p:sp>
      <p:sp>
        <p:nvSpPr>
          <p:cNvPr id="69" name="Text 27"/>
          <p:cNvSpPr/>
          <p:nvPr/>
        </p:nvSpPr>
        <p:spPr>
          <a:xfrm>
            <a:off x="5676900" y="5562600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</a:t>
            </a:r>
            <a:endParaRPr lang="en-US" sz="1050" dirty="0"/>
          </a:p>
        </p:txBody>
      </p:sp>
      <p:sp>
        <p:nvSpPr>
          <p:cNvPr id="70" name="Text 28"/>
          <p:cNvSpPr/>
          <p:nvPr/>
        </p:nvSpPr>
        <p:spPr>
          <a:xfrm>
            <a:off x="6477000" y="5562600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</a:t>
            </a:r>
            <a:endParaRPr lang="en-US" sz="1050" dirty="0"/>
          </a:p>
        </p:txBody>
      </p:sp>
      <p:sp>
        <p:nvSpPr>
          <p:cNvPr id="71" name="Text 29"/>
          <p:cNvSpPr/>
          <p:nvPr/>
        </p:nvSpPr>
        <p:spPr>
          <a:xfrm>
            <a:off x="7172325" y="5562600"/>
            <a:ext cx="937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</a:t>
            </a:r>
            <a:endParaRPr lang="en-US" sz="1050" dirty="0"/>
          </a:p>
        </p:txBody>
      </p:sp>
      <p:sp>
        <p:nvSpPr>
          <p:cNvPr id="72" name="Text 30"/>
          <p:cNvSpPr/>
          <p:nvPr/>
        </p:nvSpPr>
        <p:spPr>
          <a:xfrm>
            <a:off x="8048625" y="55626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67622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기능 구현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8196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911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3009900"/>
            <a:ext cx="3682901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124200"/>
            <a:ext cx="468086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3248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0350" y="3124200"/>
            <a:ext cx="2857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0350" y="3209925"/>
            <a:ext cx="2857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381000" y="11049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기반 음료 제조 공정 관리 시스템 도입을 통해 다음과 같은 기대 효과를 얻을 수 있습니다.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2171700" y="3162300"/>
            <a:ext cx="3035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추적성 강화</a:t>
            </a:r>
            <a:endParaRPr lang="en-US" sz="1350" b="1" dirty="0"/>
          </a:p>
        </p:txBody>
      </p:sp>
      <p:sp>
        <p:nvSpPr>
          <p:cNvPr id="36" name="Text 9"/>
          <p:cNvSpPr/>
          <p:nvPr/>
        </p:nvSpPr>
        <p:spPr>
          <a:xfrm>
            <a:off x="2171700" y="3467100"/>
            <a:ext cx="303520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원자재 입고부터 완제품 출하까지 전 과정의 이력을 상세하게 기록하고 추적할 수 있어, 식품 안전 규제 준수 및 신속한 리콜 대응이 가능해집니다.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-762000" y="64389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이러한 기대 효과들은 음료 제조 공정의 전반적인 경쟁력을 강화하고, 지속 가능한 성장을 위한 기반을 제공할 것입니다.</a:t>
            </a:r>
            <a:endParaRPr lang="en-US" sz="1200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1600200"/>
            <a:ext cx="3682901" cy="1181100"/>
          </a:xfrm>
          <a:prstGeom prst="rect">
            <a:avLst/>
          </a:prstGeom>
        </p:spPr>
      </p:pic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4136" y="1838325"/>
            <a:ext cx="228600" cy="304800"/>
          </a:xfrm>
          <a:prstGeom prst="rect">
            <a:avLst/>
          </a:prstGeom>
        </p:spPr>
      </p:pic>
      <p:sp>
        <p:nvSpPr>
          <p:cNvPr id="46" name="Text 2"/>
          <p:cNvSpPr/>
          <p:nvPr/>
        </p:nvSpPr>
        <p:spPr>
          <a:xfrm>
            <a:off x="2302520" y="1752600"/>
            <a:ext cx="29043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생산성 향상</a:t>
            </a:r>
            <a:endParaRPr lang="en-US" sz="1350" b="1" dirty="0"/>
          </a:p>
        </p:txBody>
      </p:sp>
      <p:sp>
        <p:nvSpPr>
          <p:cNvPr id="47" name="Text 3"/>
          <p:cNvSpPr/>
          <p:nvPr/>
        </p:nvSpPr>
        <p:spPr>
          <a:xfrm>
            <a:off x="2302520" y="2057400"/>
            <a:ext cx="290438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시스템을 사용하는 기업은 운영 효율성이 평균 </a:t>
            </a:r>
            <a:r>
              <a:rPr lang="en-US" sz="10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20%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증가합니다.</a:t>
            </a:r>
            <a:endParaRPr lang="en-US" sz="1050" dirty="0"/>
          </a:p>
        </p:txBody>
      </p:sp>
      <p:pic>
        <p:nvPicPr>
          <p:cNvPr id="48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499" y="2995865"/>
            <a:ext cx="3682901" cy="1181100"/>
          </a:xfrm>
          <a:prstGeom prst="rect">
            <a:avLst/>
          </a:prstGeom>
        </p:spPr>
      </p:pic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6499" y="1600200"/>
            <a:ext cx="3682901" cy="1181100"/>
          </a:xfrm>
          <a:prstGeom prst="rect">
            <a:avLst/>
          </a:prstGeom>
        </p:spPr>
      </p:pic>
      <p:pic>
        <p:nvPicPr>
          <p:cNvPr id="49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899" y="3200400"/>
            <a:ext cx="285750" cy="304800"/>
          </a:xfrm>
          <a:prstGeom prst="rect">
            <a:avLst/>
          </a:prstGeom>
        </p:spPr>
      </p:pic>
      <p:sp>
        <p:nvSpPr>
          <p:cNvPr id="50" name="Text 12"/>
          <p:cNvSpPr/>
          <p:nvPr/>
        </p:nvSpPr>
        <p:spPr>
          <a:xfrm>
            <a:off x="6838949" y="3114675"/>
            <a:ext cx="2978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 분리로 효율적 운영</a:t>
            </a:r>
            <a:endParaRPr lang="en-US" sz="1350" b="1" dirty="0"/>
          </a:p>
        </p:txBody>
      </p:sp>
      <p:sp>
        <p:nvSpPr>
          <p:cNvPr id="51" name="Text 13"/>
          <p:cNvSpPr/>
          <p:nvPr/>
        </p:nvSpPr>
        <p:spPr>
          <a:xfrm>
            <a:off x="6838949" y="3419475"/>
            <a:ext cx="2978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관리자와 작업자별 명확한 권한 분리로 업무 효율성을 높이고, 책임 소재를 명확히 할 수 있습니다.</a:t>
            </a:r>
            <a:endParaRPr lang="en-US" sz="1050" dirty="0"/>
          </a:p>
        </p:txBody>
      </p:sp>
      <p:pic>
        <p:nvPicPr>
          <p:cNvPr id="53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899" y="1876425"/>
            <a:ext cx="257175" cy="304800"/>
          </a:xfrm>
          <a:prstGeom prst="rect">
            <a:avLst/>
          </a:prstGeom>
        </p:spPr>
      </p:pic>
      <p:sp>
        <p:nvSpPr>
          <p:cNvPr id="54" name="Text 6"/>
          <p:cNvSpPr/>
          <p:nvPr/>
        </p:nvSpPr>
        <p:spPr>
          <a:xfrm>
            <a:off x="6810374" y="1790700"/>
            <a:ext cx="30066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</a:t>
            </a:r>
            <a:r>
              <a:rPr lang="en-US" sz="135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350" dirty="0"/>
          </a:p>
        </p:txBody>
      </p:sp>
      <p:sp>
        <p:nvSpPr>
          <p:cNvPr id="57" name="Text 7"/>
          <p:cNvSpPr/>
          <p:nvPr/>
        </p:nvSpPr>
        <p:spPr>
          <a:xfrm>
            <a:off x="6838949" y="2069432"/>
            <a:ext cx="30066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현장의 모든 데이터를 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수집하고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시각화하여, </a:t>
            </a:r>
            <a:endParaRPr lang="en-US" sz="1050" dirty="0" smtClean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공정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현황을 한눈에 파악하고 즉각적인 의사결정을 가능하게 합니다.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99422" y="2829626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 느낀점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" y="1181099"/>
            <a:ext cx="5600700" cy="249872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0300" y="1181099"/>
            <a:ext cx="5600700" cy="249872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팀장 김동현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609600" y="2076451"/>
            <a:ext cx="525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1500" b="1" dirty="0" smtClean="0"/>
              <a:t>이번 프로젝트를 진행하며 단순한 기능 구현보다 시스템 구조와 데이터 흐름의 중요성을 깊이 느꼈습니다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자동 처리 없이 데이터를 직접 다루며 </a:t>
            </a: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가 단순 저장소가 아닌 시스템의 안정성과 효율을 지탱하는 핵심임을 깨달았습니다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팀원들과 어려움을 함께 극복하며 끝까지 완성해낸 과정에서 </a:t>
            </a:r>
            <a:endParaRPr lang="en-US" altLang="ko-KR" sz="1500" b="1" dirty="0" smtClean="0"/>
          </a:p>
          <a:p>
            <a:pPr fontAlgn="base"/>
            <a:r>
              <a:rPr lang="ko-KR" altLang="en-US" sz="1500" b="1" dirty="0" smtClean="0"/>
              <a:t>기술적 성장뿐 아니라 협력의 가치도 크게 느낄 수 있었습니다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김우영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6740525" y="1911350"/>
            <a:ext cx="45529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를 정규화하면서 </a:t>
            </a:r>
            <a:r>
              <a:rPr lang="en-US" altLang="ko-KR" sz="1500" b="1" dirty="0" smtClean="0"/>
              <a:t>ERD</a:t>
            </a:r>
            <a:r>
              <a:rPr lang="ko-KR" altLang="en-US" sz="1500" b="1" dirty="0" smtClean="0"/>
              <a:t>를 볼때는 기분이 좋았는데 막상 백앤드에서 로직을 짜면서 여기 테이블을 거쳐서 저기 테이블로가면 되겠네라고 생각은 들지만 막상하려니 너무 많이 거치는 테이블에는 다시 추가하는 과정을 겪었고 실무에서는 어떻게하지</a:t>
            </a:r>
            <a:r>
              <a:rPr lang="en-US" altLang="ko-KR" sz="1500" b="1" dirty="0" smtClean="0"/>
              <a:t>? </a:t>
            </a:r>
            <a:r>
              <a:rPr lang="ko-KR" altLang="en-US" sz="1500" b="1" dirty="0" smtClean="0"/>
              <a:t>라는 생각이 들었던거 같습니다</a:t>
            </a:r>
            <a:r>
              <a:rPr lang="en-US" altLang="ko-KR" sz="1500" b="1" dirty="0" smtClean="0"/>
              <a:t>.</a:t>
            </a:r>
            <a:endParaRPr lang="en-US" altLang="ko-KR" sz="1500" b="1" dirty="0" smtClean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pic>
        <p:nvPicPr>
          <p:cNvPr id="3074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00800" y="1314450"/>
            <a:ext cx="533400" cy="533400"/>
          </a:xfrm>
          <a:prstGeom prst="rect">
            <a:avLst/>
          </a:prstGeom>
          <a:noFill/>
        </p:spPr>
      </p:pic>
      <p:pic>
        <p:nvPicPr>
          <p:cNvPr id="3075" name="Picture 3" descr="C:\Users\admin\Downloads\ChatGPT Image 2025년 10월 28일 오후 01_49_34.png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504825" y="1355725"/>
            <a:ext cx="542925" cy="542925"/>
          </a:xfrm>
          <a:prstGeom prst="rect">
            <a:avLst/>
          </a:prstGeom>
          <a:noFill/>
        </p:spPr>
      </p:pic>
      <p:grpSp>
        <p:nvGrpSpPr>
          <p:cNvPr id="9" name="그룹 85"/>
          <p:cNvGrpSpPr/>
          <p:nvPr/>
        </p:nvGrpSpPr>
        <p:grpSpPr>
          <a:xfrm>
            <a:off x="6210300" y="3917952"/>
            <a:ext cx="5600700" cy="2495533"/>
            <a:chOff x="6210300" y="3371851"/>
            <a:chExt cx="5600700" cy="2257423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10300" y="3371851"/>
              <a:ext cx="5600700" cy="2257423"/>
            </a:xfrm>
            <a:prstGeom prst="rect">
              <a:avLst/>
            </a:prstGeom>
          </p:spPr>
        </p:pic>
        <p:sp>
          <p:nvSpPr>
            <p:cNvPr id="79" name="Text 6"/>
            <p:cNvSpPr/>
            <p:nvPr/>
          </p:nvSpPr>
          <p:spPr>
            <a:xfrm>
              <a:off x="7021141" y="3648075"/>
              <a:ext cx="12115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심재원</a:t>
              </a:r>
              <a:endParaRPr lang="en-US" sz="1800" dirty="0"/>
            </a:p>
          </p:txBody>
        </p:sp>
        <p:sp>
          <p:nvSpPr>
            <p:cNvPr id="80" name="Text 7"/>
            <p:cNvSpPr/>
            <p:nvPr/>
          </p:nvSpPr>
          <p:spPr>
            <a:xfrm>
              <a:off x="6753225" y="3467100"/>
              <a:ext cx="4552950" cy="1143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en-US" altLang="ko-KR" sz="1400" dirty="0" smtClean="0"/>
                <a:t>.</a:t>
              </a:r>
              <a:endParaRPr lang="en-US" sz="12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509660" y="4003675"/>
              <a:ext cx="5080000" cy="1226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500" b="1" dirty="0" smtClean="0"/>
                <a:t>이번 팀 프로젝트를 하면서 개발 환경 세팅부터 오류 해결까지 정말 많은 어려움을 겪었습니다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하지만 문제를 하나씩 해결해 나가면서 개발의 재미와 성취감을 느꼈습니다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단순히 오류를 고치는 걸 넘어서 원인을 이해하고 해결하는 능력을 키울 수 있었고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팀원들과 끝까지 함께 해냈다는 점이 가장 뿌듯했습니다</a:t>
              </a:r>
              <a:r>
                <a:rPr lang="en-US" altLang="ko-KR" sz="1500" b="1" dirty="0" smtClean="0"/>
                <a:t>.</a:t>
              </a:r>
              <a:endParaRPr lang="en-US" altLang="ko-KR" sz="1500" b="1" dirty="0"/>
            </a:p>
          </p:txBody>
        </p:sp>
      </p:grpSp>
      <p:grpSp>
        <p:nvGrpSpPr>
          <p:cNvPr id="10" name="그룹 83"/>
          <p:cNvGrpSpPr/>
          <p:nvPr/>
        </p:nvGrpSpPr>
        <p:grpSpPr>
          <a:xfrm>
            <a:off x="381000" y="3952877"/>
            <a:ext cx="5600700" cy="2460608"/>
            <a:chOff x="381000" y="3371849"/>
            <a:chExt cx="5600700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1000" y="3371849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1143000" y="36480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하용군</a:t>
              </a:r>
              <a:endParaRPr lang="en-US" sz="1800" dirty="0"/>
            </a:p>
          </p:txBody>
        </p:sp>
        <p:pic>
          <p:nvPicPr>
            <p:cNvPr id="76" name="Picture 2" descr="C:\Users\admin\Downloads\ChatGPT Image 2025년 10월 28일 오후 01_47_46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5300" y="3505200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82" name="직사각형 81"/>
            <p:cNvSpPr/>
            <p:nvPr/>
          </p:nvSpPr>
          <p:spPr>
            <a:xfrm>
              <a:off x="488044" y="4004808"/>
              <a:ext cx="5435600" cy="143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 smtClean="0"/>
                <a:t>이번 팀 프로젝트를 통해 개발에서의 협업의 가치를 실감했습니다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각자 맡은 기능이 연결될 때 발생하는 문제를 함께 논의하고 수정하면서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코드 일관성과 소통의 중요성을 배웠습니다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특히 승인 및 </a:t>
              </a:r>
              <a:r>
                <a:rPr lang="en-US" altLang="ko-KR" sz="1500" b="1" dirty="0" smtClean="0"/>
                <a:t>QR </a:t>
              </a:r>
              <a:r>
                <a:rPr lang="ko-KR" altLang="en-US" sz="1500" b="1" dirty="0" smtClean="0"/>
                <a:t>로그인 기능을 개발하면서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백엔드와  프론트엔드의 연동 구조를 직접 구현해본 경험이 매우 인상 깊었습니다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단순히 기능 구현을 넘어 전체 흐름을 고려한 개발을 하게 된 점이 큰 성장이라고 생각합니다</a:t>
              </a:r>
              <a:endParaRPr lang="ko-KR" altLang="en-US" sz="1500" b="1" dirty="0"/>
            </a:p>
          </p:txBody>
        </p:sp>
      </p:grpSp>
      <p:pic>
        <p:nvPicPr>
          <p:cNvPr id="30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73825" y="4109406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089930" y="1428751"/>
            <a:ext cx="9897383" cy="5015592"/>
            <a:chOff x="-912011" y="3181743"/>
            <a:chExt cx="5879991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912011" y="3181743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-467620" y="33432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2000" b="1" dirty="0" smtClean="0"/>
                <a:t>양승국</a:t>
              </a:r>
              <a:endParaRPr lang="en-US" sz="1800" b="1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-467620" y="4058802"/>
              <a:ext cx="5435600" cy="206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/>
                <a:t>x</a:t>
              </a:r>
              <a:endParaRPr lang="ko-KR" altLang="en-US" sz="1400" b="1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20233" y="2107599"/>
            <a:ext cx="8191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좋았던점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: </a:t>
            </a:r>
            <a:r>
              <a:rPr lang="en-US" altLang="ko-KR" sz="1600" b="1" dirty="0" smtClean="0"/>
              <a:t> </a:t>
            </a:r>
            <a:r>
              <a:rPr lang="ko-KR" altLang="en-US" sz="1600" dirty="0" smtClean="0"/>
              <a:t>제조 </a:t>
            </a:r>
            <a:r>
              <a:rPr lang="ko-KR" altLang="en-US" sz="1600" dirty="0" smtClean="0"/>
              <a:t>공정 전체 흐름</a:t>
            </a:r>
            <a:r>
              <a:rPr lang="en-US" altLang="ko-KR" sz="1600" dirty="0" smtClean="0"/>
              <a:t>(MES </a:t>
            </a:r>
            <a:r>
              <a:rPr lang="ko-KR" altLang="en-US" sz="1600" dirty="0" smtClean="0"/>
              <a:t>핵심 기능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생산계획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작업지시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공정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설비관리 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대한 이해가 커졌다 프론트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백</a:t>
            </a:r>
            <a:r>
              <a:rPr lang="en-US" altLang="ko-KR" sz="1600" dirty="0" smtClean="0"/>
              <a:t>,DB</a:t>
            </a:r>
            <a:r>
              <a:rPr lang="ko-KR" altLang="en-US" sz="1600" dirty="0" smtClean="0"/>
              <a:t>까지 스택으로 기술 </a:t>
            </a:r>
            <a:r>
              <a:rPr lang="ko-KR" altLang="en-US" sz="1600" dirty="0" smtClean="0"/>
              <a:t>스택을</a:t>
            </a:r>
            <a:r>
              <a:rPr lang="ko-KR" altLang="en-US" sz="1600" dirty="0" smtClean="0"/>
              <a:t> 경험을 쌓을 수 있었다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팀원들과의 협업으로 </a:t>
            </a:r>
            <a:r>
              <a:rPr lang="en-US" altLang="ko-KR" sz="1600" dirty="0" smtClean="0"/>
              <a:t>GIt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이슈 관리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일정 조율 능력이 크게 향상되었다 실제 산업 현장에서 쓰이는 시스템을 직접 구현해 보면서 개발자로서 동기부여가 강해졌다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데이터를 실시간으로 모니터링하고 시각화하는 재미와 성취감을 느꼈다</a:t>
            </a:r>
            <a:r>
              <a:rPr lang="en-US" altLang="ko-KR" sz="1600" dirty="0" smtClean="0"/>
              <a:t>. 1</a:t>
            </a:r>
            <a:r>
              <a:rPr lang="ko-KR" altLang="en-US" sz="1600" dirty="0" smtClean="0"/>
              <a:t>차프로젝트때가</a:t>
            </a:r>
            <a:r>
              <a:rPr lang="ko-KR" altLang="en-US" sz="1600" dirty="0" smtClean="0"/>
              <a:t> 수월하면서도 재미가 </a:t>
            </a:r>
            <a:r>
              <a:rPr lang="ko-KR" altLang="en-US" sz="1600" dirty="0" smtClean="0"/>
              <a:t>있었던것</a:t>
            </a:r>
            <a:r>
              <a:rPr lang="ko-KR" altLang="en-US" sz="1600" dirty="0" smtClean="0"/>
              <a:t> 같습니다 </a:t>
            </a:r>
            <a:endParaRPr lang="en-US" altLang="ko-KR" sz="1600" dirty="0" smtClean="0"/>
          </a:p>
          <a:p>
            <a:r>
              <a:rPr lang="ko-KR" altLang="en-US" sz="1600" b="1" dirty="0" smtClean="0"/>
              <a:t>힘들었던점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제조 </a:t>
            </a:r>
            <a:r>
              <a:rPr lang="ko-KR" altLang="en-US" sz="1600" dirty="0" smtClean="0"/>
              <a:t>도메인 지식이 부족해 요구사항을 정확히 파악하기가 어려웠다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설계가 확실하지 않으면 유지보수와 기능 추가 시 구조가 빠르게 복잡해졌다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권한 관리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공정별</a:t>
            </a:r>
            <a:r>
              <a:rPr lang="ko-KR" altLang="en-US" sz="1600" dirty="0" smtClean="0"/>
              <a:t> 품질 관리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설비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재고 연동 등 고려해야 할 게 너무 많았다 </a:t>
            </a:r>
            <a:r>
              <a:rPr lang="en-US" altLang="ko-KR" sz="1600" dirty="0" smtClean="0"/>
              <a:t>UI/UX</a:t>
            </a:r>
            <a:r>
              <a:rPr lang="ko-KR" altLang="en-US" sz="1600" dirty="0" smtClean="0"/>
              <a:t>를 산업 환경에 맞게 구성하는 데 시행착오가 많았다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스케줄러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실시간 처리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예외 상황 대응 같은 부분에서 기술적으로 난관이 많았다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남는 점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제조 흐름의 데이터 구조화가 중요하다는 걸 알았다 생산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공정</a:t>
            </a:r>
            <a:r>
              <a:rPr lang="en-US" altLang="ko-KR" sz="1600" dirty="0" smtClean="0"/>
              <a:t>.LOT-&gt;</a:t>
            </a:r>
            <a:r>
              <a:rPr lang="ko-KR" altLang="en-US" sz="1600" dirty="0" smtClean="0"/>
              <a:t>설비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투입 자재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품질 데이터 이 흐름을 제대로 잡아야 </a:t>
            </a:r>
            <a:r>
              <a:rPr lang="en-US" altLang="ko-KR" sz="1600" dirty="0" smtClean="0"/>
              <a:t>MES</a:t>
            </a:r>
            <a:r>
              <a:rPr lang="ko-KR" altLang="en-US" sz="1600" dirty="0" smtClean="0"/>
              <a:t>가 제대로 동작한다 요구사항 분석의 중요성</a:t>
            </a:r>
            <a:r>
              <a:rPr lang="en-US" altLang="ko-KR" sz="1600" dirty="0" smtClean="0"/>
              <a:t>. "</a:t>
            </a:r>
            <a:r>
              <a:rPr lang="ko-KR" altLang="en-US" sz="1600" dirty="0" smtClean="0"/>
              <a:t>처음 설계가 </a:t>
            </a:r>
            <a:r>
              <a:rPr lang="en-US" altLang="ko-KR" sz="1600" dirty="0" smtClean="0"/>
              <a:t>80%</a:t>
            </a:r>
            <a:r>
              <a:rPr lang="ko-KR" altLang="en-US" sz="1600" dirty="0" smtClean="0"/>
              <a:t>를 결정한다</a:t>
            </a:r>
            <a:r>
              <a:rPr lang="en-US" altLang="ko-KR" sz="1600" dirty="0" smtClean="0"/>
              <a:t>"</a:t>
            </a:r>
            <a:r>
              <a:rPr lang="ko-KR" altLang="en-US" sz="1600" dirty="0" smtClean="0"/>
              <a:t>는 말이 실감났다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협업의 중요성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코드보다 통일된 규칙이 팀 프로젝트에서는 더 중요했다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서비스 운영 관점에서 생각하게 되었다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장애 대응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성능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사용자 편의성까지 고려하게 되었음</a:t>
            </a:r>
            <a:r>
              <a:rPr lang="en-US" altLang="ko-KR" sz="1600" dirty="0" smtClean="0"/>
              <a:t>.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54565" y="2628900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지금까지 또야또야를 </a:t>
            </a:r>
            <a:endParaRPr lang="en-US" altLang="ko-KR" sz="480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사랑해주셔서 감사합니다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</a:rPr>
              <a:t>역할 분담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75779" y="1059873"/>
            <a:ext cx="5543550" cy="952500"/>
            <a:chOff x="457200" y="4305300"/>
            <a:chExt cx="5543550" cy="95250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44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목표 </a:t>
              </a:r>
              <a:endParaRPr lang="en-US" sz="1350" dirty="0"/>
            </a:p>
          </p:txBody>
        </p:sp>
        <p:sp>
          <p:nvSpPr>
            <p:cNvPr id="45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월별/일별 생산 목표를 설정하고 관리하는 기능 개발 및 구현</a:t>
              </a:r>
              <a:endParaRPr lang="en-US" sz="105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038850" y="1059873"/>
            <a:ext cx="5543550" cy="952500"/>
            <a:chOff x="6191250" y="4305300"/>
            <a:chExt cx="5543550" cy="9525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4305300"/>
              <a:ext cx="5543550" cy="952500"/>
            </a:xfrm>
            <a:prstGeom prst="rect">
              <a:avLst/>
            </a:prstGeom>
          </p:spPr>
        </p:pic>
        <p:sp>
          <p:nvSpPr>
            <p:cNvPr id="46" name="Text 16"/>
            <p:cNvSpPr/>
            <p:nvPr/>
          </p:nvSpPr>
          <p:spPr>
            <a:xfrm>
              <a:off x="6884640" y="4457700"/>
              <a:ext cx="469776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지시</a:t>
              </a:r>
              <a:endParaRPr lang="en-US" sz="1350" dirty="0"/>
            </a:p>
          </p:txBody>
        </p:sp>
        <p:sp>
          <p:nvSpPr>
            <p:cNvPr id="47" name="Text 17"/>
            <p:cNvSpPr/>
            <p:nvPr/>
          </p:nvSpPr>
          <p:spPr>
            <a:xfrm>
              <a:off x="6884640" y="4724400"/>
              <a:ext cx="469776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설정된 생산 목표에 따라 작업자 및 설비별 생산 지시를 생성하고 배포하는 기능 개발 및 구현</a:t>
              </a:r>
              <a:endParaRPr lang="en-US" sz="105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47680" y="2173679"/>
            <a:ext cx="6282154" cy="952500"/>
            <a:chOff x="457200" y="5448300"/>
            <a:chExt cx="6282154" cy="95250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5448300"/>
              <a:ext cx="5543550" cy="952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" y="5600700"/>
              <a:ext cx="457200" cy="4572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2950" y="5695950"/>
              <a:ext cx="190500" cy="266700"/>
            </a:xfrm>
            <a:prstGeom prst="rect">
              <a:avLst/>
            </a:prstGeom>
          </p:spPr>
        </p:pic>
        <p:sp>
          <p:nvSpPr>
            <p:cNvPr id="48" name="Text 18"/>
            <p:cNvSpPr/>
            <p:nvPr/>
          </p:nvSpPr>
          <p:spPr>
            <a:xfrm>
              <a:off x="1219200" y="5600700"/>
              <a:ext cx="4600129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실적 </a:t>
              </a:r>
              <a:endParaRPr lang="en-US" sz="1350" dirty="0"/>
            </a:p>
          </p:txBody>
        </p:sp>
        <p:sp>
          <p:nvSpPr>
            <p:cNvPr id="49" name="Text 19"/>
            <p:cNvSpPr/>
            <p:nvPr/>
          </p:nvSpPr>
          <p:spPr>
            <a:xfrm>
              <a:off x="1219200" y="5867400"/>
              <a:ext cx="5520154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실제 생산된 수량과 발생한 불량 수량을 기록하고 관리하는 기능 개발 및 구현</a:t>
              </a:r>
              <a:endParaRPr lang="en-US" sz="105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38850" y="2192729"/>
            <a:ext cx="5543550" cy="952500"/>
            <a:chOff x="6191250" y="5448300"/>
            <a:chExt cx="5543550" cy="952500"/>
          </a:xfrm>
        </p:grpSpPr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5448300"/>
              <a:ext cx="5543550" cy="952500"/>
            </a:xfrm>
            <a:prstGeom prst="rect">
              <a:avLst/>
            </a:prstGeom>
          </p:spPr>
        </p:pic>
        <p:sp>
          <p:nvSpPr>
            <p:cNvPr id="50" name="Text 20"/>
            <p:cNvSpPr/>
            <p:nvPr/>
          </p:nvSpPr>
          <p:spPr>
            <a:xfrm>
              <a:off x="6834634" y="5600700"/>
              <a:ext cx="474776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품질 </a:t>
              </a: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endParaRPr lang="en-US" sz="1350" dirty="0"/>
            </a:p>
          </p:txBody>
        </p:sp>
        <p:sp>
          <p:nvSpPr>
            <p:cNvPr id="51" name="Text 21"/>
            <p:cNvSpPr/>
            <p:nvPr/>
          </p:nvSpPr>
          <p:spPr>
            <a:xfrm>
              <a:off x="6834634" y="5867400"/>
              <a:ext cx="4747766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과정에서 발생하는 불량 유형을 기록하고,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재검사</a:t>
              </a:r>
              <a:r>
                <a:rPr lang="en-US" altLang="ko-KR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승인시스템으로 </a:t>
              </a:r>
              <a:r>
                <a:rPr 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원인을 </a:t>
              </a: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분석하며, 통계 데이터를 제공하는 기능 개발 및 구현</a:t>
              </a:r>
              <a:endParaRPr lang="en-US" sz="105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47680" y="3329297"/>
            <a:ext cx="5543550" cy="952500"/>
            <a:chOff x="457200" y="4305300"/>
            <a:chExt cx="5543550" cy="952500"/>
          </a:xfrm>
        </p:grpSpPr>
        <p:pic>
          <p:nvPicPr>
            <p:cNvPr id="58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59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60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61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재고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endParaRPr lang="en-US" sz="1350" dirty="0"/>
            </a:p>
          </p:txBody>
        </p:sp>
        <p:sp>
          <p:nvSpPr>
            <p:cNvPr id="62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원료 및 완제품의 입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출고 현황과 </a:t>
              </a:r>
              <a:r>
                <a:rPr lang="en-US" altLang="ko-KR" sz="1050" dirty="0" smtClean="0"/>
                <a:t>LOT</a:t>
              </a:r>
              <a:r>
                <a:rPr lang="ko-KR" altLang="en-US" sz="1050" dirty="0" smtClean="0"/>
                <a:t>별 재고를 실시간으로 관리</a:t>
              </a:r>
              <a:endParaRPr lang="en-US" sz="105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5779" y="4510397"/>
            <a:ext cx="5543550" cy="952500"/>
            <a:chOff x="457200" y="4305300"/>
            <a:chExt cx="5543550" cy="952500"/>
          </a:xfrm>
        </p:grpSpPr>
        <p:pic>
          <p:nvPicPr>
            <p:cNvPr id="64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65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67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사용자 관리 </a:t>
              </a:r>
              <a:endParaRPr lang="en-US" sz="1350" dirty="0"/>
            </a:p>
          </p:txBody>
        </p:sp>
        <p:sp>
          <p:nvSpPr>
            <p:cNvPr id="68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fontAlgn="base"/>
              <a:r>
                <a:rPr lang="ko-KR" altLang="en-US" sz="1050" dirty="0" smtClean="0"/>
                <a:t>관리자 권한으로 사용자 계정 생성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수정 및 접근 권한을 통합 관리</a:t>
              </a:r>
              <a:endParaRPr lang="ko-KR" altLang="en-US" sz="1050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038850" y="3329297"/>
            <a:ext cx="5543550" cy="952500"/>
            <a:chOff x="457200" y="4305300"/>
            <a:chExt cx="5543550" cy="952500"/>
          </a:xfrm>
        </p:grpSpPr>
        <p:pic>
          <p:nvPicPr>
            <p:cNvPr id="70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1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73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기준 관리</a:t>
              </a:r>
              <a:endParaRPr lang="en-US" sz="1350" dirty="0"/>
            </a:p>
          </p:txBody>
        </p:sp>
        <p:sp>
          <p:nvSpPr>
            <p:cNvPr id="74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제품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공정</a:t>
              </a:r>
              <a:r>
                <a:rPr lang="en-US" altLang="ko-KR" sz="1050" dirty="0" smtClean="0"/>
                <a:t>·BOM </a:t>
              </a:r>
              <a:r>
                <a:rPr lang="ko-KR" altLang="en-US" sz="1050" dirty="0" smtClean="0"/>
                <a:t>등 생산의 기준 정보를 통합 관리</a:t>
              </a:r>
              <a:endParaRPr lang="en-US" sz="105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038850" y="4491347"/>
            <a:ext cx="5543550" cy="952500"/>
            <a:chOff x="457200" y="4305300"/>
            <a:chExt cx="5543550" cy="952500"/>
          </a:xfrm>
        </p:grpSpPr>
        <p:pic>
          <p:nvPicPr>
            <p:cNvPr id="76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7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78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79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게시판</a:t>
              </a:r>
              <a:endParaRPr lang="en-US" sz="1350" dirty="0"/>
            </a:p>
          </p:txBody>
        </p:sp>
        <p:sp>
          <p:nvSpPr>
            <p:cNvPr id="80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공지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문의</a:t>
              </a:r>
              <a:r>
                <a:rPr lang="en-US" altLang="ko-KR" sz="1050" dirty="0" smtClean="0"/>
                <a:t>·AI </a:t>
              </a:r>
              <a:r>
                <a:rPr lang="ko-KR" altLang="en-US" sz="1050" dirty="0" smtClean="0"/>
                <a:t>상담 기능을 통한 현장 소통 및 업무 피드백 지원</a:t>
              </a:r>
              <a:endParaRPr lang="en-US" sz="1050" dirty="0"/>
            </a:p>
          </p:txBody>
        </p:sp>
      </p:grpSp>
      <p:pic>
        <p:nvPicPr>
          <p:cNvPr id="81" name="Image 8" descr="preencoded.png"/>
          <p:cNvPicPr>
            <a:picLocks noChangeAspect="1"/>
          </p:cNvPicPr>
          <p:nvPr/>
        </p:nvPicPr>
        <p:blipFill>
          <a:blip r:embed="rId12">
            <a:lum bright="84000" contrast="-70000"/>
          </a:blip>
          <a:stretch>
            <a:fillRect/>
          </a:stretch>
        </p:blipFill>
        <p:spPr>
          <a:xfrm>
            <a:off x="508030" y="4726297"/>
            <a:ext cx="285750" cy="304800"/>
          </a:xfrm>
          <a:prstGeom prst="rect">
            <a:avLst/>
          </a:prstGeom>
        </p:spPr>
      </p:pic>
      <p:pic>
        <p:nvPicPr>
          <p:cNvPr id="84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576230" y="1295648"/>
            <a:ext cx="171450" cy="304800"/>
          </a:xfrm>
          <a:prstGeom prst="rect">
            <a:avLst/>
          </a:prstGeom>
        </p:spPr>
      </p:pic>
      <p:pic>
        <p:nvPicPr>
          <p:cNvPr id="85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6343650" y="3538847"/>
            <a:ext cx="171450" cy="304800"/>
          </a:xfrm>
          <a:prstGeom prst="rect">
            <a:avLst/>
          </a:prstGeom>
        </p:spPr>
      </p:pic>
      <p:pic>
        <p:nvPicPr>
          <p:cNvPr id="8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1295648"/>
            <a:ext cx="457200" cy="457200"/>
          </a:xfrm>
          <a:prstGeom prst="rect">
            <a:avLst/>
          </a:prstGeom>
        </p:spPr>
      </p:pic>
      <p:pic>
        <p:nvPicPr>
          <p:cNvPr id="90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2385704"/>
            <a:ext cx="457200" cy="457200"/>
          </a:xfrm>
          <a:prstGeom prst="rect">
            <a:avLst/>
          </a:prstGeom>
        </p:spPr>
      </p:pic>
      <p:pic>
        <p:nvPicPr>
          <p:cNvPr id="91" name="Image 24" descr="preencoded.png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lum bright="76000"/>
          </a:blip>
          <a:stretch>
            <a:fillRect/>
          </a:stretch>
        </p:blipFill>
        <p:spPr>
          <a:xfrm>
            <a:off x="6301234" y="2421329"/>
            <a:ext cx="228600" cy="304800"/>
          </a:xfrm>
          <a:prstGeom prst="rect">
            <a:avLst/>
          </a:prstGeom>
        </p:spPr>
      </p:pic>
      <p:pic>
        <p:nvPicPr>
          <p:cNvPr id="92" name="Image 16" descr="preencoded.png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6312725" y="1362198"/>
            <a:ext cx="2571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307" y="3438525"/>
            <a:ext cx="476250" cy="4762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5143500"/>
            <a:ext cx="9525000" cy="7620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흐름도</a:t>
            </a:r>
            <a:endParaRPr lang="en-US" sz="27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2069307" y="1209674"/>
            <a:ext cx="7929562" cy="1600200"/>
            <a:chOff x="2395537" y="1181100"/>
            <a:chExt cx="7929562" cy="1600200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1525" y="1800225"/>
              <a:ext cx="142875" cy="228600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2395537" y="1219200"/>
              <a:ext cx="1914525" cy="1562100"/>
              <a:chOff x="3200400" y="1181100"/>
              <a:chExt cx="1914525" cy="1562100"/>
            </a:xfrm>
          </p:grpSpPr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5725" y="1419225"/>
                <a:ext cx="285750" cy="304800"/>
              </a:xfrm>
              <a:prstGeom prst="rect">
                <a:avLst/>
              </a:prstGeom>
            </p:spPr>
          </p:pic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2050" y="1857375"/>
                <a:ext cx="142875" cy="228600"/>
              </a:xfrm>
              <a:prstGeom prst="rect">
                <a:avLst/>
              </a:prstGeom>
            </p:spPr>
          </p:pic>
          <p:sp>
            <p:nvSpPr>
              <p:cNvPr id="33" name="Text 1"/>
              <p:cNvSpPr/>
              <p:nvPr/>
            </p:nvSpPr>
            <p:spPr>
              <a:xfrm>
                <a:off x="3352800" y="19050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사용자</a:t>
                </a:r>
                <a:endParaRPr lang="en-US" sz="1350" dirty="0"/>
              </a:p>
            </p:txBody>
          </p:sp>
          <p:sp>
            <p:nvSpPr>
              <p:cNvPr id="34" name="Text 2"/>
              <p:cNvSpPr/>
              <p:nvPr/>
            </p:nvSpPr>
            <p:spPr>
              <a:xfrm>
                <a:off x="33528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관리자: 시스템 설정작업자: 현장 작업</a:t>
                </a:r>
                <a:endParaRPr lang="en-US" sz="105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572000" y="1181100"/>
              <a:ext cx="1676400" cy="1562100"/>
              <a:chOff x="5257800" y="1181100"/>
              <a:chExt cx="1676400" cy="1562100"/>
            </a:xfrm>
          </p:grpSpPr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7875" y="13335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1700" y="14192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35" name="Text 3"/>
              <p:cNvSpPr/>
              <p:nvPr/>
            </p:nvSpPr>
            <p:spPr>
              <a:xfrm>
                <a:off x="5273040" y="19050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목표 설정</a:t>
                </a:r>
                <a:endParaRPr lang="en-US" sz="1350" dirty="0"/>
              </a:p>
            </p:txBody>
          </p:sp>
          <p:sp>
            <p:nvSpPr>
              <p:cNvPr id="36" name="Text 4"/>
              <p:cNvSpPr/>
              <p:nvPr/>
            </p:nvSpPr>
            <p:spPr>
              <a:xfrm>
                <a:off x="54102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월별/일별 생산 목표 입력</a:t>
                </a:r>
                <a:endParaRPr lang="en-US" sz="1050" dirty="0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334125" y="1257300"/>
              <a:ext cx="1962150" cy="1371600"/>
              <a:chOff x="7029450" y="1276350"/>
              <a:chExt cx="1962150" cy="13716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5200" y="1276350"/>
                <a:ext cx="1676400" cy="13716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9450" y="1857375"/>
                <a:ext cx="142875" cy="228600"/>
              </a:xfrm>
              <a:prstGeom prst="rect">
                <a:avLst/>
              </a:prstGeom>
            </p:spPr>
          </p:pic>
          <p:pic>
            <p:nvPicPr>
              <p:cNvPr id="17" name="Image 15" descr="preencoded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15275" y="142875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24812" y="151447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37" name="Text 5"/>
              <p:cNvSpPr/>
              <p:nvPr/>
            </p:nvSpPr>
            <p:spPr>
              <a:xfrm>
                <a:off x="7330440" y="200025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지시 발행</a:t>
                </a:r>
                <a:endParaRPr lang="en-US" sz="1350" dirty="0"/>
              </a:p>
            </p:txBody>
          </p:sp>
          <p:sp>
            <p:nvSpPr>
              <p:cNvPr id="38" name="Text 6"/>
              <p:cNvSpPr/>
              <p:nvPr/>
            </p:nvSpPr>
            <p:spPr>
              <a:xfrm>
                <a:off x="7330440" y="2305050"/>
                <a:ext cx="1645920" cy="190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작업자/설비별 지시 생성</a:t>
                </a:r>
                <a:endParaRPr lang="en-US" sz="1050" dirty="0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648699" y="1181100"/>
              <a:ext cx="1676400" cy="1562100"/>
              <a:chOff x="3200400" y="3019425"/>
              <a:chExt cx="1676400" cy="1562100"/>
            </a:xfrm>
          </p:grpSpPr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3019425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1" name="Image 19" descr="preencoded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004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2" name="Image 20" descr="preencoded.p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2875" y="3362325"/>
                <a:ext cx="171450" cy="304800"/>
              </a:xfrm>
              <a:prstGeom prst="rect">
                <a:avLst/>
              </a:prstGeom>
            </p:spPr>
          </p:pic>
          <p:sp>
            <p:nvSpPr>
              <p:cNvPr id="39" name="Text 7"/>
              <p:cNvSpPr/>
              <p:nvPr/>
            </p:nvSpPr>
            <p:spPr>
              <a:xfrm>
                <a:off x="32156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실적 등록</a:t>
                </a:r>
                <a:endParaRPr lang="en-US" sz="1350" dirty="0"/>
              </a:p>
            </p:txBody>
          </p:sp>
          <p:sp>
            <p:nvSpPr>
              <p:cNvPr id="40" name="Text 8"/>
              <p:cNvSpPr/>
              <p:nvPr/>
            </p:nvSpPr>
            <p:spPr>
              <a:xfrm>
                <a:off x="33528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수량/불량 수량 기록</a:t>
                </a:r>
                <a:endParaRPr lang="en-US" sz="1050" dirty="0"/>
              </a:p>
            </p:txBody>
          </p:sp>
        </p:grpSp>
      </p:grpSp>
      <p:sp>
        <p:nvSpPr>
          <p:cNvPr id="45" name="Text 13"/>
          <p:cNvSpPr/>
          <p:nvPr/>
        </p:nvSpPr>
        <p:spPr>
          <a:xfrm>
            <a:off x="1485900" y="5295900"/>
            <a:ext cx="922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시스템은 사용자 입력부터 통계 생성까지의 연속적인 데이터 흐름으로, 각 단계가 서로 연결되어 음료 제조 공정의 효율적인 관리와 데이터 기반의 의사결정을 가능하게 합니다.</a:t>
            </a:r>
            <a:endParaRPr lang="en-US" sz="12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2720815" y="3219450"/>
            <a:ext cx="6216017" cy="1581150"/>
            <a:chOff x="2109786" y="3219450"/>
            <a:chExt cx="6216017" cy="158115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9786" y="3943350"/>
              <a:ext cx="142875" cy="2286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05287" y="3914775"/>
              <a:ext cx="142875" cy="228600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>
              <a:off x="2395537" y="3219450"/>
              <a:ext cx="1676400" cy="1562100"/>
              <a:chOff x="5257800" y="3124200"/>
              <a:chExt cx="1676400" cy="1562100"/>
            </a:xfrm>
          </p:grpSpPr>
          <p:pic>
            <p:nvPicPr>
              <p:cNvPr id="24" name="Image 22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5" name="Image 23" descr="preencoded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78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6" name="Image 24" descr="preencoded.png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1700" y="33623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41" name="Text 9"/>
              <p:cNvSpPr/>
              <p:nvPr/>
            </p:nvSpPr>
            <p:spPr>
              <a:xfrm>
                <a:off x="52730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품질 </a:t>
                </a: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</a:t>
                </a:r>
                <a:endParaRPr lang="en-US" sz="1350" dirty="0"/>
              </a:p>
            </p:txBody>
          </p:sp>
          <p:sp>
            <p:nvSpPr>
              <p:cNvPr id="42" name="Text 10"/>
              <p:cNvSpPr/>
              <p:nvPr/>
            </p:nvSpPr>
            <p:spPr>
              <a:xfrm>
                <a:off x="54102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불량 유형 등록/원인 분석</a:t>
                </a:r>
                <a:endParaRPr lang="en-US" sz="1050" dirty="0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649403" y="3238500"/>
              <a:ext cx="1676400" cy="1562100"/>
              <a:chOff x="7329488" y="3200400"/>
              <a:chExt cx="1676400" cy="1562100"/>
            </a:xfrm>
          </p:grpSpPr>
          <p:pic>
            <p:nvPicPr>
              <p:cNvPr id="28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29488" y="32004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9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30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43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통계/리포트</a:t>
                </a:r>
                <a:endParaRPr lang="en-US" sz="1350" dirty="0"/>
              </a:p>
            </p:txBody>
          </p:sp>
          <p:sp>
            <p:nvSpPr>
              <p:cNvPr id="44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데이터 분석/의사결정 지원</a:t>
                </a:r>
                <a:endParaRPr lang="en-US" sz="1050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556760" y="3238500"/>
              <a:ext cx="1676400" cy="1562100"/>
              <a:chOff x="7315200" y="3124200"/>
              <a:chExt cx="1676400" cy="1562100"/>
            </a:xfrm>
          </p:grpSpPr>
          <p:pic>
            <p:nvPicPr>
              <p:cNvPr id="51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52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52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53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54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</a:rPr>
                  <a:t>승인 관리</a:t>
                </a:r>
                <a:endParaRPr lang="en-US" sz="1350" dirty="0"/>
              </a:p>
            </p:txBody>
          </p:sp>
          <p:sp>
            <p:nvSpPr>
              <p:cNvPr id="55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불량승인 관리 </a:t>
                </a:r>
                <a:endParaRPr lang="en-US" altLang="ko-KR" sz="1050" dirty="0" smtClean="0"/>
              </a:p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불량은 승인만 집계</a:t>
                </a:r>
                <a:endParaRPr lang="en-US" sz="1050" dirty="0"/>
              </a:p>
            </p:txBody>
          </p:sp>
        </p:grpSp>
        <p:pic>
          <p:nvPicPr>
            <p:cNvPr id="56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5562" y="3867150"/>
              <a:ext cx="142875" cy="228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62150" y="2778826"/>
            <a:ext cx="8161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간트차트 및 </a:t>
            </a:r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ERD,UML 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설명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간트 차트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373188" y="1159196"/>
            <a:ext cx="9440862" cy="45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ERD (데이터베이스 구조)</a:t>
            </a:r>
            <a:endParaRPr lang="en-US" sz="2700" dirty="0"/>
          </a:p>
        </p:txBody>
      </p:sp>
      <p:pic>
        <p:nvPicPr>
          <p:cNvPr id="1026" name="Picture 2" descr="C:\Users\admin\Desktop\스토리보드캡쳐\e3d5d1543660e2d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5483" y="876300"/>
            <a:ext cx="10899568" cy="571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UML </a:t>
            </a:r>
            <a:endParaRPr lang="en-US" sz="2700" dirty="0"/>
          </a:p>
        </p:txBody>
      </p:sp>
      <p:pic>
        <p:nvPicPr>
          <p:cNvPr id="2053" name="Picture 5" descr="C:\Users\admin\Desktop\스토리보드캡쳐\UML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62150" y="895350"/>
            <a:ext cx="8239126" cy="521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1446</Words>
  <Application>Microsoft Office PowerPoint</Application>
  <PresentationFormat>사용자 지정</PresentationFormat>
  <Paragraphs>254</Paragraphs>
  <Slides>39</Slides>
  <Notes>39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67</cp:revision>
  <dcterms:created xsi:type="dcterms:W3CDTF">2025-10-13T02:28:11Z</dcterms:created>
  <dcterms:modified xsi:type="dcterms:W3CDTF">2025-10-28T06:45:38Z</dcterms:modified>
</cp:coreProperties>
</file>